
<file path=[Content_Types].xml><?xml version="1.0" encoding="utf-8"?>
<Types xmlns="http://schemas.openxmlformats.org/package/2006/content-types">
  <Default Extension="png" ContentType="image/png"/>
  <Default Extension="wmf" ContentType="image/x-wmf"/>
  <Default Extension="jpeg" ContentType="image/jpeg"/>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style1.xml" ContentType="application/vnd.ms-office.chartstyle+xml"/>
  <Override PartName="/ppt/charts/colors1.xml" ContentType="application/vnd.ms-office.chartcolorstyle+xml"/>
  <Override PartName="/ppt/charts/chart5.xml" ContentType="application/vnd.openxmlformats-officedocument.drawingml.chart+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charts/chart9.xml" ContentType="application/vnd.openxmlformats-officedocument.drawingml.chart+xml"/>
  <Override PartName="/ppt/charts/style5.xml" ContentType="application/vnd.ms-office.chartstyle+xml"/>
  <Override PartName="/ppt/charts/colors5.xml" ContentType="application/vnd.ms-office.chartcolorstyle+xml"/>
  <Override PartName="/ppt/charts/chart10.xml" ContentType="application/vnd.openxmlformats-officedocument.drawingml.chart+xml"/>
  <Override PartName="/ppt/charts/style6.xml" ContentType="application/vnd.ms-office.chartstyle+xml"/>
  <Override PartName="/ppt/charts/colors6.xml" ContentType="application/vnd.ms-office.chartcolorstyle+xml"/>
  <Override PartName="/ppt/charts/chart11.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2.xml" ContentType="application/vnd.openxmlformats-officedocument.drawingml.chart+xml"/>
  <Override PartName="/ppt/notesSlides/notesSlide12.xml" ContentType="application/vnd.openxmlformats-officedocument.presentationml.notesSlide+xml"/>
  <Override PartName="/ppt/charts/chart13.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2.xml" ContentType="application/vnd.openxmlformats-officedocument.drawingml.chartshapes+xml"/>
  <Override PartName="/ppt/notesSlides/notesSlide13.xml" ContentType="application/vnd.openxmlformats-officedocument.presentationml.notesSlide+xml"/>
  <Override PartName="/ppt/charts/chart14.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3.xml" ContentType="application/vnd.openxmlformats-officedocument.drawingml.chartshapes+xml"/>
  <Override PartName="/ppt/notesSlides/notesSlide14.xml" ContentType="application/vnd.openxmlformats-officedocument.presentationml.notesSlide+xml"/>
  <Override PartName="/ppt/charts/chart15.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4.xml" ContentType="application/vnd.openxmlformats-officedocument.drawingml.chartshapes+xml"/>
  <Override PartName="/ppt/notesSlides/notesSlide15.xml" ContentType="application/vnd.openxmlformats-officedocument.presentationml.notesSlide+xml"/>
  <Override PartName="/ppt/charts/chart16.xml" ContentType="application/vnd.openxmlformats-officedocument.drawingml.chart+xml"/>
  <Override PartName="/ppt/charts/style11.xml" ContentType="application/vnd.ms-office.chartstyle+xml"/>
  <Override PartName="/ppt/charts/colors11.xml" ContentType="application/vnd.ms-office.chartcolorstyle+xml"/>
  <Override PartName="/ppt/drawings/drawing5.xml" ContentType="application/vnd.openxmlformats-officedocument.drawingml.chartshapes+xml"/>
  <Override PartName="/ppt/charts/chart17.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8.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16.xml" ContentType="application/vnd.openxmlformats-officedocument.presentationml.notesSlide+xml"/>
  <Override PartName="/ppt/charts/chart19.xml" ContentType="application/vnd.openxmlformats-officedocument.drawingml.chart+xml"/>
  <Override PartName="/ppt/notesSlides/notesSlide17.xml" ContentType="application/vnd.openxmlformats-officedocument.presentationml.notesSlide+xml"/>
  <Override PartName="/ppt/charts/chart20.xml" ContentType="application/vnd.openxmlformats-officedocument.drawingml.chart+xml"/>
  <Override PartName="/ppt/notesSlides/notesSlide18.xml" ContentType="application/vnd.openxmlformats-officedocument.presentationml.notesSlide+xml"/>
  <Override PartName="/ppt/charts/chart21.xml" ContentType="application/vnd.openxmlformats-officedocument.drawingml.chart+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notesMasterIdLst>
    <p:notesMasterId r:id="rId42"/>
  </p:notesMasterIdLst>
  <p:sldIdLst>
    <p:sldId id="256" r:id="rId2"/>
    <p:sldId id="401" r:id="rId3"/>
    <p:sldId id="400" r:id="rId4"/>
    <p:sldId id="384" r:id="rId5"/>
    <p:sldId id="415" r:id="rId6"/>
    <p:sldId id="414" r:id="rId7"/>
    <p:sldId id="429" r:id="rId8"/>
    <p:sldId id="413" r:id="rId9"/>
    <p:sldId id="416" r:id="rId10"/>
    <p:sldId id="417" r:id="rId11"/>
    <p:sldId id="418" r:id="rId12"/>
    <p:sldId id="419" r:id="rId13"/>
    <p:sldId id="406" r:id="rId14"/>
    <p:sldId id="405" r:id="rId15"/>
    <p:sldId id="387" r:id="rId16"/>
    <p:sldId id="398" r:id="rId17"/>
    <p:sldId id="394" r:id="rId18"/>
    <p:sldId id="407" r:id="rId19"/>
    <p:sldId id="408" r:id="rId20"/>
    <p:sldId id="409" r:id="rId21"/>
    <p:sldId id="410" r:id="rId22"/>
    <p:sldId id="421" r:id="rId23"/>
    <p:sldId id="422" r:id="rId24"/>
    <p:sldId id="428" r:id="rId25"/>
    <p:sldId id="423" r:id="rId26"/>
    <p:sldId id="424" r:id="rId27"/>
    <p:sldId id="426" r:id="rId28"/>
    <p:sldId id="427" r:id="rId29"/>
    <p:sldId id="430" r:id="rId30"/>
    <p:sldId id="432" r:id="rId31"/>
    <p:sldId id="433" r:id="rId32"/>
    <p:sldId id="439" r:id="rId33"/>
    <p:sldId id="434" r:id="rId34"/>
    <p:sldId id="435" r:id="rId35"/>
    <p:sldId id="436" r:id="rId36"/>
    <p:sldId id="437" r:id="rId37"/>
    <p:sldId id="438" r:id="rId38"/>
    <p:sldId id="440" r:id="rId39"/>
    <p:sldId id="441" r:id="rId40"/>
    <p:sldId id="293" r:id="rId41"/>
  </p:sldIdLst>
  <p:sldSz cx="9144000" cy="6858000" type="screen4x3"/>
  <p:notesSz cx="6858000" cy="9144000"/>
  <p:defaultTextStyle>
    <a:defPPr>
      <a:defRPr lang="en-US"/>
    </a:defPPr>
    <a:lvl1pPr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1pPr>
    <a:lvl2pPr marL="4572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2pPr>
    <a:lvl3pPr marL="9144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3pPr>
    <a:lvl4pPr marL="13716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4pPr>
    <a:lvl5pPr marL="18288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CC"/>
    <a:srgbClr val="FCFCFC"/>
    <a:srgbClr val="E0E0E0"/>
    <a:srgbClr val="F9F9F9"/>
    <a:srgbClr val="E8E8E8"/>
    <a:srgbClr val="0066FF"/>
    <a:srgbClr val="FF3399"/>
    <a:srgbClr val="FFD400"/>
    <a:srgbClr val="FFCC66"/>
    <a:srgbClr val="01A7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48" y="72"/>
      </p:cViewPr>
      <p:guideLst>
        <p:guide orient="horz" pos="2160"/>
        <p:guide pos="2880"/>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50" d="100"/>
        <a:sy n="50" d="100"/>
      </p:scale>
      <p:origin x="0" y="212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6.xml"/><Relationship Id="rId1" Type="http://schemas.microsoft.com/office/2011/relationships/chartStyle" Target="style6.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1.xml"/></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2.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3.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4.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chartUserShapes" Target="../drawings/drawing5.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2.xml"/><Relationship Id="rId1" Type="http://schemas.microsoft.com/office/2011/relationships/chartStyle" Target="style12.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3.xml"/><Relationship Id="rId1" Type="http://schemas.microsoft.com/office/2011/relationships/chartStyle" Target="style13.xml"/></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1.xml"/><Relationship Id="rId1" Type="http://schemas.microsoft.com/office/2011/relationships/chartStyle" Target="style1.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2.xml"/><Relationship Id="rId1" Type="http://schemas.microsoft.com/office/2011/relationships/chartStyle" Target="style2.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3.xml"/><Relationship Id="rId1" Type="http://schemas.microsoft.com/office/2011/relationships/chartStyle" Target="style3.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4.xml"/><Relationship Id="rId1" Type="http://schemas.microsoft.com/office/2011/relationships/chartStyle" Target="style4.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3"/>
    </mc:Choice>
    <mc:Fallback>
      <c:style val="43"/>
    </mc:Fallback>
  </mc:AlternateContent>
  <c:chart>
    <c:autoTitleDeleted val="1"/>
    <c:view3D>
      <c:rotX val="75"/>
      <c:rotY val="0"/>
      <c:rAngAx val="0"/>
    </c:view3D>
    <c:floor>
      <c:thickness val="0"/>
    </c:floor>
    <c:sideWall>
      <c:thickness val="0"/>
    </c:sideWall>
    <c:backWall>
      <c:thickness val="0"/>
    </c:backWall>
    <c:plotArea>
      <c:layout>
        <c:manualLayout>
          <c:layoutTarget val="inner"/>
          <c:xMode val="edge"/>
          <c:yMode val="edge"/>
          <c:x val="9.2806360370002218E-4"/>
          <c:y val="0"/>
          <c:w val="0.98774507555487623"/>
          <c:h val="0.99810887863155007"/>
        </c:manualLayout>
      </c:layout>
      <c:pie3DChart>
        <c:varyColors val="1"/>
        <c:ser>
          <c:idx val="0"/>
          <c:order val="0"/>
          <c:tx>
            <c:strRef>
              <c:f>Sheet1!$B$1</c:f>
              <c:strCache>
                <c:ptCount val="1"/>
                <c:pt idx="0">
                  <c:v>Total</c:v>
                </c:pt>
              </c:strCache>
            </c:strRef>
          </c:tx>
          <c:spPr>
            <a:solidFill>
              <a:srgbClr val="00CC99"/>
            </a:solidFill>
            <a:ln w="25405">
              <a:noFill/>
            </a:ln>
            <a:effectLst>
              <a:outerShdw dist="35921" dir="2700000" algn="br">
                <a:srgbClr val="000000"/>
              </a:outerShdw>
            </a:effectLst>
          </c:spPr>
          <c:explosion val="7"/>
          <c:dPt>
            <c:idx val="0"/>
            <c:bubble3D val="0"/>
            <c:spPr>
              <a:solidFill>
                <a:srgbClr val="008000"/>
              </a:solidFill>
              <a:ln w="25405">
                <a:noFill/>
              </a:ln>
              <a:effectLst>
                <a:outerShdw dist="35921" dir="2700000" algn="br">
                  <a:srgbClr val="000000"/>
                </a:outerShdw>
              </a:effectLst>
            </c:spPr>
          </c:dPt>
          <c:dPt>
            <c:idx val="1"/>
            <c:bubble3D val="0"/>
            <c:spPr>
              <a:solidFill>
                <a:srgbClr val="262699"/>
              </a:solidFill>
              <a:ln w="25405">
                <a:noFill/>
              </a:ln>
              <a:effectLst>
                <a:outerShdw dist="35921" dir="2700000" algn="br">
                  <a:srgbClr val="000000"/>
                </a:outerShdw>
              </a:effectLst>
            </c:spPr>
          </c:dPt>
          <c:dPt>
            <c:idx val="2"/>
            <c:bubble3D val="0"/>
          </c:dPt>
          <c:dPt>
            <c:idx val="3"/>
            <c:bubble3D val="0"/>
            <c:spPr>
              <a:solidFill>
                <a:srgbClr val="FF3399"/>
              </a:solidFill>
              <a:ln w="25405">
                <a:noFill/>
              </a:ln>
              <a:effectLst>
                <a:outerShdw dist="35921" dir="2700000" algn="br">
                  <a:srgbClr val="000000"/>
                </a:outerShdw>
              </a:effectLst>
            </c:spPr>
          </c:dPt>
          <c:dPt>
            <c:idx val="4"/>
            <c:bubble3D val="0"/>
            <c:spPr>
              <a:solidFill>
                <a:srgbClr val="FFD400"/>
              </a:solidFill>
              <a:ln w="25405">
                <a:noFill/>
              </a:ln>
              <a:effectLst>
                <a:outerShdw dist="35921" dir="2700000" algn="br">
                  <a:srgbClr val="000000"/>
                </a:outerShdw>
              </a:effectLst>
            </c:spPr>
          </c:dPt>
          <c:dLbls>
            <c:dLbl>
              <c:idx val="0"/>
              <c:layout>
                <c:manualLayout>
                  <c:x val="-0.11287847514206399"/>
                  <c:y val="7.0310209068694007E-2"/>
                </c:manualLayout>
              </c:layout>
              <c:dLblPos val="bestFit"/>
              <c:showLegendKey val="0"/>
              <c:showVal val="1"/>
              <c:showCatName val="1"/>
              <c:showSerName val="0"/>
              <c:showPercent val="1"/>
              <c:showBubbleSize val="0"/>
              <c:extLst>
                <c:ext xmlns:c15="http://schemas.microsoft.com/office/drawing/2012/chart" uri="{CE6537A1-D6FC-4f65-9D91-7224C49458BB}">
                  <c15:layout/>
                </c:ext>
              </c:extLst>
            </c:dLbl>
            <c:dLbl>
              <c:idx val="1"/>
              <c:layout>
                <c:manualLayout>
                  <c:x val="-0.19443251025660621"/>
                  <c:y val="-7.3761992035478355E-2"/>
                </c:manualLayout>
              </c:layout>
              <c:dLblPos val="bestFit"/>
              <c:showLegendKey val="0"/>
              <c:showVal val="1"/>
              <c:showCatName val="1"/>
              <c:showSerName val="0"/>
              <c:showPercent val="1"/>
              <c:showBubbleSize val="0"/>
              <c:extLst>
                <c:ext xmlns:c15="http://schemas.microsoft.com/office/drawing/2012/chart" uri="{CE6537A1-D6FC-4f65-9D91-7224C49458BB}">
                  <c15:layout>
                    <c:manualLayout>
                      <c:w val="0.21439326758912414"/>
                      <c:h val="0.18706896551724136"/>
                    </c:manualLayout>
                  </c15:layout>
                </c:ext>
              </c:extLst>
            </c:dLbl>
            <c:dLbl>
              <c:idx val="2"/>
              <c:layout>
                <c:manualLayout>
                  <c:x val="6.9124429834620221E-2"/>
                  <c:y val="-0.19430242555887403"/>
                </c:manualLayout>
              </c:layout>
              <c:dLblPos val="bestFit"/>
              <c:showLegendKey val="0"/>
              <c:showVal val="1"/>
              <c:showCatName val="1"/>
              <c:showSerName val="0"/>
              <c:showPercent val="1"/>
              <c:showBubbleSize val="0"/>
              <c:extLst>
                <c:ext xmlns:c15="http://schemas.microsoft.com/office/drawing/2012/chart" uri="{CE6537A1-D6FC-4f65-9D91-7224C49458BB}">
                  <c15:layout/>
                </c:ext>
              </c:extLst>
            </c:dLbl>
            <c:dLbl>
              <c:idx val="3"/>
              <c:layout>
                <c:manualLayout>
                  <c:x val="0.14386451086818"/>
                  <c:y val="-4.9118245995112712E-2"/>
                </c:manualLayout>
              </c:layout>
              <c:dLblPos val="bestFit"/>
              <c:showLegendKey val="0"/>
              <c:showVal val="1"/>
              <c:showCatName val="1"/>
              <c:showSerName val="0"/>
              <c:showPercent val="1"/>
              <c:showBubbleSize val="0"/>
              <c:extLst>
                <c:ext xmlns:c15="http://schemas.microsoft.com/office/drawing/2012/chart" uri="{CE6537A1-D6FC-4f65-9D91-7224C49458BB}">
                  <c15:layout/>
                </c:ext>
              </c:extLst>
            </c:dLbl>
            <c:dLbl>
              <c:idx val="4"/>
              <c:layout>
                <c:manualLayout>
                  <c:x val="0.10553449022755701"/>
                  <c:y val="0.15485157027785298"/>
                </c:manualLayout>
              </c:layout>
              <c:dLblPos val="bestFit"/>
              <c:showLegendKey val="0"/>
              <c:showVal val="1"/>
              <c:showCatName val="1"/>
              <c:showSerName val="0"/>
              <c:showPercent val="1"/>
              <c:showBubbleSize val="0"/>
              <c:extLst>
                <c:ext xmlns:c15="http://schemas.microsoft.com/office/drawing/2012/chart" uri="{CE6537A1-D6FC-4f65-9D91-7224C49458BB}">
                  <c15:layout/>
                </c:ext>
              </c:extLst>
            </c:dLbl>
            <c:numFmt formatCode="0.0%" sourceLinked="0"/>
            <c:spPr>
              <a:noFill/>
              <a:ln w="25405">
                <a:noFill/>
              </a:ln>
            </c:spPr>
            <c:txPr>
              <a:bodyPr/>
              <a:lstStyle/>
              <a:p>
                <a:pPr>
                  <a:defRPr b="1"/>
                </a:pPr>
                <a:endParaRPr lang="vi-VN"/>
              </a:p>
            </c:txPr>
            <c:dLblPos val="inEnd"/>
            <c:showLegendKey val="0"/>
            <c:showVal val="1"/>
            <c:showCatName val="1"/>
            <c:showSerName val="0"/>
            <c:showPercent val="1"/>
            <c:showBubbleSize val="0"/>
            <c:showLeaderLines val="1"/>
            <c:extLst>
              <c:ext xmlns:c15="http://schemas.microsoft.com/office/drawing/2012/chart" uri="{CE6537A1-D6FC-4f65-9D91-7224C49458BB}"/>
            </c:extLst>
          </c:dLbls>
          <c:cat>
            <c:strRef>
              <c:f>Sheet1!$A$2:$A$6</c:f>
              <c:strCache>
                <c:ptCount val="5"/>
                <c:pt idx="0">
                  <c:v>Consult, education, vocational training</c:v>
                </c:pt>
                <c:pt idx="1">
                  <c:v>Administration,management</c:v>
                </c:pt>
                <c:pt idx="2">
                  <c:v>Security</c:v>
                </c:pt>
                <c:pt idx="3">
                  <c:v>Healthcare</c:v>
                </c:pt>
                <c:pt idx="4">
                  <c:v>Others</c:v>
                </c:pt>
              </c:strCache>
            </c:strRef>
          </c:cat>
          <c:val>
            <c:numRef>
              <c:f>Sheet1!$B$2:$B$6</c:f>
              <c:numCache>
                <c:formatCode>General</c:formatCode>
                <c:ptCount val="5"/>
                <c:pt idx="0">
                  <c:v>1045</c:v>
                </c:pt>
                <c:pt idx="1">
                  <c:v>1789</c:v>
                </c:pt>
                <c:pt idx="2">
                  <c:v>1863</c:v>
                </c:pt>
                <c:pt idx="3">
                  <c:v>887</c:v>
                </c:pt>
                <c:pt idx="4">
                  <c:v>1495</c:v>
                </c:pt>
              </c:numCache>
            </c:numRef>
          </c:val>
        </c:ser>
        <c:dLbls>
          <c:showLegendKey val="0"/>
          <c:showVal val="0"/>
          <c:showCatName val="0"/>
          <c:showSerName val="0"/>
          <c:showPercent val="0"/>
          <c:showBubbleSize val="0"/>
          <c:showLeaderLines val="1"/>
        </c:dLbls>
      </c:pie3DChart>
      <c:spPr>
        <a:noFill/>
        <a:ln w="25405">
          <a:noFill/>
        </a:ln>
      </c:spPr>
    </c:plotArea>
    <c:plotVisOnly val="1"/>
    <c:dispBlanksAs val="gap"/>
    <c:showDLblsOverMax val="0"/>
  </c:chart>
  <c:spPr>
    <a:noFill/>
    <a:ln>
      <a:noFill/>
    </a:ln>
  </c:spPr>
  <c:txPr>
    <a:bodyPr/>
    <a:lstStyle/>
    <a:p>
      <a:pPr>
        <a:defRPr sz="1800" b="0" i="0" u="none" strike="noStrike" baseline="0">
          <a:solidFill>
            <a:srgbClr val="FFFFFF"/>
          </a:solidFill>
          <a:latin typeface="Times New Roman"/>
          <a:ea typeface="Times New Roman"/>
          <a:cs typeface="Times New Roman"/>
        </a:defRPr>
      </a:pPr>
      <a:endParaRPr lang="vi-VN"/>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dirty="0"/>
              <a:t>N=238</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vi-VN"/>
        </a:p>
      </c:txPr>
    </c:title>
    <c:autoTitleDeleted val="0"/>
    <c:plotArea>
      <c:layout/>
      <c:pieChart>
        <c:varyColors val="1"/>
        <c:ser>
          <c:idx val="0"/>
          <c:order val="0"/>
          <c:tx>
            <c:strRef>
              <c:f>Sheet1!$B$1</c:f>
              <c:strCache>
                <c:ptCount val="1"/>
                <c:pt idx="0">
                  <c:v>N=238</c:v>
                </c:pt>
              </c:strCache>
            </c:strRef>
          </c:tx>
          <c:dPt>
            <c:idx val="0"/>
            <c:bubble3D val="0"/>
            <c:spPr>
              <a:solidFill>
                <a:schemeClr val="accent1"/>
              </a:solidFill>
              <a:ln w="19050">
                <a:solidFill>
                  <a:schemeClr val="lt1"/>
                </a:solidFill>
              </a:ln>
              <a:effectLst/>
            </c:spPr>
          </c:dPt>
          <c:dPt>
            <c:idx val="1"/>
            <c:bubble3D val="0"/>
            <c:spPr>
              <a:solidFill>
                <a:srgbClr val="FF3399"/>
              </a:solidFill>
              <a:ln w="19050">
                <a:solidFill>
                  <a:schemeClr val="lt1"/>
                </a:solidFill>
              </a:ln>
              <a:effectLst/>
            </c:spPr>
          </c:dPt>
          <c:dPt>
            <c:idx val="2"/>
            <c:bubble3D val="0"/>
            <c:spPr>
              <a:solidFill>
                <a:srgbClr val="00B0F0"/>
              </a:solidFill>
              <a:ln w="19050">
                <a:solidFill>
                  <a:schemeClr val="lt1"/>
                </a:solidFill>
              </a:ln>
              <a:effectLst/>
            </c:spPr>
          </c:dPt>
          <c:dPt>
            <c:idx val="3"/>
            <c:bubble3D val="0"/>
            <c:spPr>
              <a:solidFill>
                <a:srgbClr val="FFFF00"/>
              </a:solidFill>
              <a:ln w="19050">
                <a:solidFill>
                  <a:schemeClr val="lt1"/>
                </a:solidFill>
              </a:ln>
              <a:effectLst/>
            </c:spPr>
          </c:dPt>
          <c:dPt>
            <c:idx val="4"/>
            <c:bubble3D val="0"/>
            <c:spPr>
              <a:solidFill>
                <a:schemeClr val="accent5"/>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700" b="0" i="0" u="none" strike="noStrike" kern="1200" baseline="0">
                    <a:solidFill>
                      <a:schemeClr val="tx1">
                        <a:lumMod val="75000"/>
                        <a:lumOff val="25000"/>
                      </a:schemeClr>
                    </a:solidFill>
                    <a:latin typeface="+mn-lt"/>
                    <a:ea typeface="+mn-ea"/>
                    <a:cs typeface="+mn-cs"/>
                  </a:defRPr>
                </a:pPr>
                <a:endParaRPr lang="vi-V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Sheet1!$A$2:$A$6</c:f>
              <c:strCache>
                <c:ptCount val="5"/>
                <c:pt idx="0">
                  <c:v>Social Work</c:v>
                </c:pt>
                <c:pt idx="1">
                  <c:v>Other Social Sciences</c:v>
                </c:pt>
                <c:pt idx="2">
                  <c:v>Others</c:v>
                </c:pt>
                <c:pt idx="3">
                  <c:v>Med &amp; Phar</c:v>
                </c:pt>
                <c:pt idx="4">
                  <c:v>Economics</c:v>
                </c:pt>
              </c:strCache>
            </c:strRef>
          </c:cat>
          <c:val>
            <c:numRef>
              <c:f>Sheet1!$B$2:$B$6</c:f>
              <c:numCache>
                <c:formatCode>General</c:formatCode>
                <c:ptCount val="5"/>
                <c:pt idx="0">
                  <c:v>55.5</c:v>
                </c:pt>
                <c:pt idx="1">
                  <c:v>13.4</c:v>
                </c:pt>
                <c:pt idx="2">
                  <c:v>6.7</c:v>
                </c:pt>
                <c:pt idx="3">
                  <c:v>16.8</c:v>
                </c:pt>
                <c:pt idx="4">
                  <c:v>7.6</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vi-VN"/>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098160205935793"/>
          <c:y val="3.0760529933758281E-2"/>
          <c:w val="0.77139019281243693"/>
          <c:h val="0.89816814564846059"/>
        </c:manualLayout>
      </c:layout>
      <c:barChart>
        <c:barDir val="col"/>
        <c:grouping val="clustered"/>
        <c:varyColors val="0"/>
        <c:ser>
          <c:idx val="0"/>
          <c:order val="0"/>
          <c:tx>
            <c:strRef>
              <c:f>Sheet1!$B$1</c:f>
              <c:strCache>
                <c:ptCount val="1"/>
                <c:pt idx="0">
                  <c:v>Column1</c:v>
                </c:pt>
              </c:strCache>
            </c:strRef>
          </c:tx>
          <c:spPr>
            <a:solidFill>
              <a:schemeClr val="accent1"/>
            </a:solidFill>
            <a:ln>
              <a:noFill/>
            </a:ln>
            <a:effectLst/>
          </c:spPr>
          <c:invertIfNegative val="0"/>
          <c:dPt>
            <c:idx val="0"/>
            <c:invertIfNegative val="0"/>
            <c:bubble3D val="0"/>
            <c:spPr>
              <a:solidFill>
                <a:srgbClr val="FFC000"/>
              </a:solidFill>
              <a:ln>
                <a:noFill/>
              </a:ln>
              <a:effectLst/>
            </c:spPr>
          </c:dPt>
          <c:dPt>
            <c:idx val="2"/>
            <c:invertIfNegative val="0"/>
            <c:bubble3D val="0"/>
            <c:spPr>
              <a:solidFill>
                <a:srgbClr val="FF3399"/>
              </a:solidFill>
              <a:ln>
                <a:noFill/>
              </a:ln>
              <a:effectLst/>
            </c:spPr>
          </c:dPt>
          <c:dPt>
            <c:idx val="3"/>
            <c:invertIfNegative val="0"/>
            <c:bubble3D val="0"/>
            <c:spPr>
              <a:solidFill>
                <a:srgbClr val="00B0F0"/>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700" b="0" i="0" u="none" strike="noStrike" kern="1200" baseline="0">
                    <a:solidFill>
                      <a:schemeClr val="tx1">
                        <a:lumMod val="75000"/>
                        <a:lumOff val="25000"/>
                      </a:schemeClr>
                    </a:solidFill>
                    <a:latin typeface="+mn-lt"/>
                    <a:ea typeface="+mn-ea"/>
                    <a:cs typeface="+mn-cs"/>
                  </a:defRPr>
                </a:pPr>
                <a:endParaRPr lang="vi-V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General</c:v>
                </c:pt>
                <c:pt idx="1">
                  <c:v>Administration, Management</c:v>
                </c:pt>
                <c:pt idx="2">
                  <c:v>Consult, Education</c:v>
                </c:pt>
                <c:pt idx="3">
                  <c:v>Healthcare</c:v>
                </c:pt>
              </c:strCache>
            </c:strRef>
          </c:cat>
          <c:val>
            <c:numRef>
              <c:f>Sheet1!$B$2:$B$5</c:f>
              <c:numCache>
                <c:formatCode>General</c:formatCode>
                <c:ptCount val="4"/>
                <c:pt idx="0">
                  <c:v>9.5</c:v>
                </c:pt>
                <c:pt idx="1">
                  <c:v>9.6</c:v>
                </c:pt>
                <c:pt idx="2">
                  <c:v>9.8000000000000007</c:v>
                </c:pt>
                <c:pt idx="3">
                  <c:v>4.5</c:v>
                </c:pt>
              </c:numCache>
            </c:numRef>
          </c:val>
        </c:ser>
        <c:dLbls>
          <c:showLegendKey val="0"/>
          <c:showVal val="0"/>
          <c:showCatName val="0"/>
          <c:showSerName val="0"/>
          <c:showPercent val="0"/>
          <c:showBubbleSize val="0"/>
        </c:dLbls>
        <c:gapWidth val="75"/>
        <c:overlap val="40"/>
        <c:axId val="920074576"/>
        <c:axId val="920068048"/>
      </c:barChart>
      <c:catAx>
        <c:axId val="9200745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300" b="0" i="0" u="none" strike="noStrike" kern="1200" baseline="0">
                <a:solidFill>
                  <a:schemeClr val="tx1">
                    <a:lumMod val="65000"/>
                    <a:lumOff val="35000"/>
                  </a:schemeClr>
                </a:solidFill>
                <a:latin typeface="+mn-lt"/>
                <a:ea typeface="+mn-ea"/>
                <a:cs typeface="+mn-cs"/>
              </a:defRPr>
            </a:pPr>
            <a:endParaRPr lang="vi-VN"/>
          </a:p>
        </c:txPr>
        <c:crossAx val="920068048"/>
        <c:crosses val="autoZero"/>
        <c:auto val="1"/>
        <c:lblAlgn val="ctr"/>
        <c:lblOffset val="100"/>
        <c:noMultiLvlLbl val="0"/>
      </c:catAx>
      <c:valAx>
        <c:axId val="9200680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vi-VN"/>
          </a:p>
        </c:txPr>
        <c:crossAx val="9200745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vi-VN"/>
    </a:p>
  </c:txPr>
  <c:externalData r:id="rId3">
    <c:autoUpdate val="0"/>
  </c:externalData>
  <c:userShapes r:id="rId4"/>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101749112009972"/>
          <c:y val="3.1862745098039207E-2"/>
          <c:w val="0.87169941390324723"/>
          <c:h val="0.6720864293371781"/>
        </c:manualLayout>
      </c:layout>
      <c:barChart>
        <c:barDir val="col"/>
        <c:grouping val="clustered"/>
        <c:varyColors val="0"/>
        <c:ser>
          <c:idx val="0"/>
          <c:order val="0"/>
          <c:tx>
            <c:strRef>
              <c:f>Sheet1!$B$1</c:f>
              <c:strCache>
                <c:ptCount val="1"/>
                <c:pt idx="0">
                  <c:v>General</c:v>
                </c:pt>
              </c:strCache>
            </c:strRef>
          </c:tx>
          <c:spPr>
            <a:solidFill>
              <a:srgbClr val="FF0000"/>
            </a:solidFill>
            <a:ln w="25402">
              <a:noFill/>
            </a:ln>
            <a:effectLst>
              <a:outerShdw dist="35921" dir="2700000" algn="br">
                <a:srgbClr val="000000"/>
              </a:outerShdw>
            </a:effectLst>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dPt>
          <c:dLbls>
            <c:spPr>
              <a:noFill/>
              <a:ln w="25402">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Sheet1!$A$2:$A$11</c:f>
              <c:strCache>
                <c:ptCount val="10"/>
                <c:pt idx="0">
                  <c:v>Basic knowledge on drugs</c:v>
                </c:pt>
                <c:pt idx="1">
                  <c:v>Screening, Assessment and treatment planning</c:v>
                </c:pt>
                <c:pt idx="2">
                  <c:v>Addiction counseling</c:v>
                </c:pt>
                <c:pt idx="3">
                  <c:v>Case management  </c:v>
                </c:pt>
                <c:pt idx="4">
                  <c:v>Community outreach</c:v>
                </c:pt>
                <c:pt idx="5">
                  <c:v>Post-treatment care</c:v>
                </c:pt>
                <c:pt idx="6">
                  <c:v>Technical supervision and assistance</c:v>
                </c:pt>
                <c:pt idx="7">
                  <c:v>Working skills with family</c:v>
                </c:pt>
                <c:pt idx="8">
                  <c:v>Motivational Interviewing</c:v>
                </c:pt>
                <c:pt idx="9">
                  <c:v>Team management and operation skills</c:v>
                </c:pt>
              </c:strCache>
            </c:strRef>
          </c:cat>
          <c:val>
            <c:numRef>
              <c:f>Sheet1!$B$2:$B$11</c:f>
              <c:numCache>
                <c:formatCode>General</c:formatCode>
                <c:ptCount val="10"/>
                <c:pt idx="0">
                  <c:v>65.8</c:v>
                </c:pt>
                <c:pt idx="1">
                  <c:v>9.3000000000000007</c:v>
                </c:pt>
                <c:pt idx="2">
                  <c:v>30.3</c:v>
                </c:pt>
                <c:pt idx="3">
                  <c:v>15</c:v>
                </c:pt>
                <c:pt idx="4">
                  <c:v>5.3</c:v>
                </c:pt>
                <c:pt idx="5">
                  <c:v>4</c:v>
                </c:pt>
                <c:pt idx="6">
                  <c:v>2.2999999999999998</c:v>
                </c:pt>
                <c:pt idx="7">
                  <c:v>1</c:v>
                </c:pt>
                <c:pt idx="8">
                  <c:v>7</c:v>
                </c:pt>
                <c:pt idx="9">
                  <c:v>11.3</c:v>
                </c:pt>
              </c:numCache>
            </c:numRef>
          </c:val>
        </c:ser>
        <c:ser>
          <c:idx val="1"/>
          <c:order val="1"/>
          <c:tx>
            <c:strRef>
              <c:f>Sheet1!$C$1</c:f>
              <c:strCache>
                <c:ptCount val="1"/>
                <c:pt idx="0">
                  <c:v>Counseling, Education</c:v>
                </c:pt>
              </c:strCache>
            </c:strRef>
          </c:tx>
          <c:spPr>
            <a:solidFill>
              <a:srgbClr val="0000FF"/>
            </a:solidFill>
            <a:ln w="25402">
              <a:noFill/>
            </a:ln>
            <a:effectLst>
              <a:outerShdw dist="35921" dir="2700000" algn="br">
                <a:srgbClr val="000000"/>
              </a:outerShdw>
            </a:effectLst>
          </c:spPr>
          <c:invertIfNegative val="0"/>
          <c:cat>
            <c:strRef>
              <c:f>Sheet1!$A$2:$A$11</c:f>
              <c:strCache>
                <c:ptCount val="10"/>
                <c:pt idx="0">
                  <c:v>Basic knowledge on drugs</c:v>
                </c:pt>
                <c:pt idx="1">
                  <c:v>Screening, Assessment and treatment planning</c:v>
                </c:pt>
                <c:pt idx="2">
                  <c:v>Addiction counseling</c:v>
                </c:pt>
                <c:pt idx="3">
                  <c:v>Case management  </c:v>
                </c:pt>
                <c:pt idx="4">
                  <c:v>Community outreach</c:v>
                </c:pt>
                <c:pt idx="5">
                  <c:v>Post-treatment care</c:v>
                </c:pt>
                <c:pt idx="6">
                  <c:v>Technical supervision and assistance</c:v>
                </c:pt>
                <c:pt idx="7">
                  <c:v>Working skills with family</c:v>
                </c:pt>
                <c:pt idx="8">
                  <c:v>Motivational Interviewing</c:v>
                </c:pt>
                <c:pt idx="9">
                  <c:v>Team management and operation skills</c:v>
                </c:pt>
              </c:strCache>
            </c:strRef>
          </c:cat>
          <c:val>
            <c:numRef>
              <c:f>Sheet1!$C$2:$C$11</c:f>
              <c:numCache>
                <c:formatCode>General</c:formatCode>
                <c:ptCount val="10"/>
                <c:pt idx="0">
                  <c:v>70</c:v>
                </c:pt>
                <c:pt idx="1">
                  <c:v>11.2</c:v>
                </c:pt>
                <c:pt idx="2">
                  <c:v>40</c:v>
                </c:pt>
                <c:pt idx="3">
                  <c:v>15</c:v>
                </c:pt>
                <c:pt idx="4">
                  <c:v>6.2</c:v>
                </c:pt>
                <c:pt idx="5">
                  <c:v>2.5</c:v>
                </c:pt>
                <c:pt idx="6">
                  <c:v>2.5</c:v>
                </c:pt>
                <c:pt idx="7">
                  <c:v>2.5</c:v>
                </c:pt>
                <c:pt idx="8">
                  <c:v>13.8</c:v>
                </c:pt>
                <c:pt idx="9">
                  <c:v>15</c:v>
                </c:pt>
              </c:numCache>
            </c:numRef>
          </c:val>
        </c:ser>
        <c:ser>
          <c:idx val="2"/>
          <c:order val="2"/>
          <c:tx>
            <c:strRef>
              <c:f>Sheet1!$D$1</c:f>
              <c:strCache>
                <c:ptCount val="1"/>
                <c:pt idx="0">
                  <c:v>Admin, management</c:v>
                </c:pt>
              </c:strCache>
            </c:strRef>
          </c:tx>
          <c:spPr>
            <a:solidFill>
              <a:srgbClr val="33CC33"/>
            </a:solidFill>
            <a:ln w="25402">
              <a:noFill/>
            </a:ln>
            <a:effectLst>
              <a:outerShdw dist="35921" dir="2700000" algn="br">
                <a:srgbClr val="000000"/>
              </a:outerShdw>
            </a:effectLst>
          </c:spPr>
          <c:invertIfNegative val="0"/>
          <c:cat>
            <c:strRef>
              <c:f>Sheet1!$A$2:$A$11</c:f>
              <c:strCache>
                <c:ptCount val="10"/>
                <c:pt idx="0">
                  <c:v>Basic knowledge on drugs</c:v>
                </c:pt>
                <c:pt idx="1">
                  <c:v>Screening, Assessment and treatment planning</c:v>
                </c:pt>
                <c:pt idx="2">
                  <c:v>Addiction counseling</c:v>
                </c:pt>
                <c:pt idx="3">
                  <c:v>Case management  </c:v>
                </c:pt>
                <c:pt idx="4">
                  <c:v>Community outreach</c:v>
                </c:pt>
                <c:pt idx="5">
                  <c:v>Post-treatment care</c:v>
                </c:pt>
                <c:pt idx="6">
                  <c:v>Technical supervision and assistance</c:v>
                </c:pt>
                <c:pt idx="7">
                  <c:v>Working skills with family</c:v>
                </c:pt>
                <c:pt idx="8">
                  <c:v>Motivational Interviewing</c:v>
                </c:pt>
                <c:pt idx="9">
                  <c:v>Team management and operation skills</c:v>
                </c:pt>
              </c:strCache>
            </c:strRef>
          </c:cat>
          <c:val>
            <c:numRef>
              <c:f>Sheet1!$D$2:$D$11</c:f>
              <c:numCache>
                <c:formatCode>General</c:formatCode>
                <c:ptCount val="10"/>
                <c:pt idx="0">
                  <c:v>71.2</c:v>
                </c:pt>
                <c:pt idx="1">
                  <c:v>6.7</c:v>
                </c:pt>
                <c:pt idx="2">
                  <c:v>24</c:v>
                </c:pt>
                <c:pt idx="3">
                  <c:v>15.4</c:v>
                </c:pt>
                <c:pt idx="4">
                  <c:v>4.8</c:v>
                </c:pt>
                <c:pt idx="5">
                  <c:v>1.9</c:v>
                </c:pt>
                <c:pt idx="6">
                  <c:v>1</c:v>
                </c:pt>
                <c:pt idx="7">
                  <c:v>0</c:v>
                </c:pt>
                <c:pt idx="8">
                  <c:v>1</c:v>
                </c:pt>
                <c:pt idx="9">
                  <c:v>10.6</c:v>
                </c:pt>
              </c:numCache>
            </c:numRef>
          </c:val>
        </c:ser>
        <c:ser>
          <c:idx val="3"/>
          <c:order val="3"/>
          <c:tx>
            <c:strRef>
              <c:f>Sheet1!$E$1</c:f>
              <c:strCache>
                <c:ptCount val="1"/>
                <c:pt idx="0">
                  <c:v>Medical Care</c:v>
                </c:pt>
              </c:strCache>
            </c:strRef>
          </c:tx>
          <c:spPr>
            <a:solidFill>
              <a:srgbClr val="FFFF00"/>
            </a:solidFill>
            <a:ln w="25402">
              <a:noFill/>
            </a:ln>
            <a:effectLst>
              <a:outerShdw dist="35921" dir="2700000" algn="br">
                <a:srgbClr val="000000"/>
              </a:outerShdw>
            </a:effectLst>
          </c:spPr>
          <c:invertIfNegative val="0"/>
          <c:cat>
            <c:strRef>
              <c:f>Sheet1!$A$2:$A$11</c:f>
              <c:strCache>
                <c:ptCount val="10"/>
                <c:pt idx="0">
                  <c:v>Basic knowledge on drugs</c:v>
                </c:pt>
                <c:pt idx="1">
                  <c:v>Screening, Assessment and treatment planning</c:v>
                </c:pt>
                <c:pt idx="2">
                  <c:v>Addiction counseling</c:v>
                </c:pt>
                <c:pt idx="3">
                  <c:v>Case management  </c:v>
                </c:pt>
                <c:pt idx="4">
                  <c:v>Community outreach</c:v>
                </c:pt>
                <c:pt idx="5">
                  <c:v>Post-treatment care</c:v>
                </c:pt>
                <c:pt idx="6">
                  <c:v>Technical supervision and assistance</c:v>
                </c:pt>
                <c:pt idx="7">
                  <c:v>Working skills with family</c:v>
                </c:pt>
                <c:pt idx="8">
                  <c:v>Motivational Interviewing</c:v>
                </c:pt>
                <c:pt idx="9">
                  <c:v>Team management and operation skills</c:v>
                </c:pt>
              </c:strCache>
            </c:strRef>
          </c:cat>
          <c:val>
            <c:numRef>
              <c:f>Sheet1!$E$2:$E$11</c:f>
              <c:numCache>
                <c:formatCode>General</c:formatCode>
                <c:ptCount val="10"/>
                <c:pt idx="0">
                  <c:v>69.8</c:v>
                </c:pt>
                <c:pt idx="1">
                  <c:v>14</c:v>
                </c:pt>
                <c:pt idx="2">
                  <c:v>34.9</c:v>
                </c:pt>
                <c:pt idx="3">
                  <c:v>14</c:v>
                </c:pt>
                <c:pt idx="4">
                  <c:v>2.2999999999999998</c:v>
                </c:pt>
                <c:pt idx="5">
                  <c:v>14</c:v>
                </c:pt>
                <c:pt idx="6">
                  <c:v>7</c:v>
                </c:pt>
                <c:pt idx="7">
                  <c:v>0</c:v>
                </c:pt>
                <c:pt idx="8">
                  <c:v>14</c:v>
                </c:pt>
                <c:pt idx="9">
                  <c:v>7</c:v>
                </c:pt>
              </c:numCache>
            </c:numRef>
          </c:val>
        </c:ser>
        <c:dLbls>
          <c:showLegendKey val="0"/>
          <c:showVal val="0"/>
          <c:showCatName val="0"/>
          <c:showSerName val="0"/>
          <c:showPercent val="0"/>
          <c:showBubbleSize val="0"/>
        </c:dLbls>
        <c:gapWidth val="100"/>
        <c:axId val="920067504"/>
        <c:axId val="920071312"/>
      </c:barChart>
      <c:catAx>
        <c:axId val="920067504"/>
        <c:scaling>
          <c:orientation val="minMax"/>
        </c:scaling>
        <c:delete val="0"/>
        <c:axPos val="b"/>
        <c:numFmt formatCode="General" sourceLinked="1"/>
        <c:majorTickMark val="out"/>
        <c:minorTickMark val="none"/>
        <c:tickLblPos val="nextTo"/>
        <c:spPr>
          <a:ln w="3175">
            <a:solidFill>
              <a:srgbClr val="808080"/>
            </a:solidFill>
            <a:prstDash val="solid"/>
          </a:ln>
        </c:spPr>
        <c:txPr>
          <a:bodyPr rot="-5400000" vert="horz" anchor="ctr" anchorCtr="0"/>
          <a:lstStyle/>
          <a:p>
            <a:pPr>
              <a:defRPr sz="1600"/>
            </a:pPr>
            <a:endParaRPr lang="vi-VN"/>
          </a:p>
        </c:txPr>
        <c:crossAx val="920071312"/>
        <c:crosses val="autoZero"/>
        <c:auto val="1"/>
        <c:lblAlgn val="ctr"/>
        <c:lblOffset val="100"/>
        <c:noMultiLvlLbl val="0"/>
      </c:catAx>
      <c:valAx>
        <c:axId val="920071312"/>
        <c:scaling>
          <c:orientation val="minMax"/>
        </c:scaling>
        <c:delete val="0"/>
        <c:axPos val="l"/>
        <c:majorGridlines>
          <c:spPr>
            <a:ln w="3175">
              <a:solidFill>
                <a:srgbClr val="808080"/>
              </a:solidFill>
              <a:prstDash val="solid"/>
            </a:ln>
          </c:spPr>
        </c:majorGridlines>
        <c:title>
          <c:tx>
            <c:rich>
              <a:bodyPr rot="0" vert="horz"/>
              <a:lstStyle/>
              <a:p>
                <a:pPr algn="ctr">
                  <a:defRPr sz="1795" b="1" i="0" u="none" strike="noStrike" baseline="0">
                    <a:solidFill>
                      <a:srgbClr val="000000"/>
                    </a:solidFill>
                    <a:latin typeface="Times New Roman"/>
                    <a:ea typeface="Times New Roman"/>
                    <a:cs typeface="Times New Roman"/>
                  </a:defRPr>
                </a:pPr>
                <a:r>
                  <a:rPr lang="vi-VN"/>
                  <a:t>(%)</a:t>
                </a:r>
              </a:p>
            </c:rich>
          </c:tx>
          <c:layout/>
          <c:overlay val="0"/>
          <c:spPr>
            <a:noFill/>
            <a:ln w="25402">
              <a:noFill/>
            </a:ln>
          </c:spPr>
        </c:title>
        <c:numFmt formatCode="General" sourceLinked="1"/>
        <c:majorTickMark val="out"/>
        <c:minorTickMark val="none"/>
        <c:tickLblPos val="nextTo"/>
        <c:spPr>
          <a:ln w="3175">
            <a:solidFill>
              <a:srgbClr val="808080"/>
            </a:solidFill>
            <a:prstDash val="solid"/>
          </a:ln>
        </c:spPr>
        <c:crossAx val="920067504"/>
        <c:crosses val="autoZero"/>
        <c:crossBetween val="between"/>
      </c:valAx>
      <c:spPr>
        <a:noFill/>
        <a:ln w="25402">
          <a:noFill/>
        </a:ln>
      </c:spPr>
    </c:plotArea>
    <c:legend>
      <c:legendPos val="r"/>
      <c:layout>
        <c:manualLayout>
          <c:xMode val="edge"/>
          <c:yMode val="edge"/>
          <c:x val="0.14587737843551796"/>
          <c:y val="2.8469750889679714E-2"/>
          <c:w val="0.82713879312471394"/>
          <c:h val="6.4056939501779361E-2"/>
        </c:manualLayout>
      </c:layout>
      <c:overlay val="0"/>
      <c:spPr>
        <a:noFill/>
        <a:ln w="25402">
          <a:noFill/>
        </a:ln>
      </c:spPr>
    </c:legend>
    <c:plotVisOnly val="1"/>
    <c:dispBlanksAs val="gap"/>
    <c:showDLblsOverMax val="0"/>
  </c:chart>
  <c:spPr>
    <a:noFill/>
    <a:ln>
      <a:noFill/>
    </a:ln>
  </c:spPr>
  <c:txPr>
    <a:bodyPr/>
    <a:lstStyle/>
    <a:p>
      <a:pPr>
        <a:defRPr sz="1800" b="0" i="0" u="none" strike="noStrike" baseline="0">
          <a:solidFill>
            <a:srgbClr val="000000"/>
          </a:solidFill>
          <a:latin typeface="Times New Roman"/>
          <a:ea typeface="Times New Roman"/>
          <a:cs typeface="Times New Roman"/>
        </a:defRPr>
      </a:pPr>
      <a:endParaRPr lang="vi-VN"/>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7394529631164527"/>
          <c:y val="0.13824172098104962"/>
          <c:w val="0.70522130128470784"/>
          <c:h val="0.58487491994122731"/>
        </c:manualLayout>
      </c:layout>
      <c:barChart>
        <c:barDir val="col"/>
        <c:grouping val="clustered"/>
        <c:varyColors val="0"/>
        <c:ser>
          <c:idx val="0"/>
          <c:order val="0"/>
          <c:tx>
            <c:strRef>
              <c:f>Sheet1!$B$1</c:f>
              <c:strCache>
                <c:ptCount val="1"/>
                <c:pt idx="0">
                  <c:v>Extremely inportant</c:v>
                </c:pt>
              </c:strCache>
            </c:strRef>
          </c:tx>
          <c:spPr>
            <a:solidFill>
              <a:schemeClr val="accent1"/>
            </a:solidFill>
            <a:ln>
              <a:noFill/>
            </a:ln>
            <a:effectLst/>
          </c:spPr>
          <c:invertIfNegative val="0"/>
          <c:dPt>
            <c:idx val="0"/>
            <c:invertIfNegative val="0"/>
            <c:bubble3D val="0"/>
            <c:spPr>
              <a:solidFill>
                <a:srgbClr val="FF3399"/>
              </a:solidFill>
              <a:ln>
                <a:noFill/>
              </a:ln>
              <a:effectLst/>
            </c:spPr>
          </c:dPt>
          <c:dPt>
            <c:idx val="2"/>
            <c:invertIfNegative val="0"/>
            <c:bubble3D val="0"/>
            <c:spPr>
              <a:solidFill>
                <a:srgbClr val="92D050"/>
              </a:solidFill>
              <a:ln>
                <a:noFill/>
              </a:ln>
              <a:effectLst/>
            </c:spPr>
          </c:dPt>
          <c:dPt>
            <c:idx val="3"/>
            <c:invertIfNegative val="0"/>
            <c:bubble3D val="0"/>
            <c:spPr>
              <a:solidFill>
                <a:srgbClr val="FFD400"/>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vi-V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General</c:v>
                </c:pt>
                <c:pt idx="1">
                  <c:v>Counseling,education</c:v>
                </c:pt>
                <c:pt idx="2">
                  <c:v>Admin,management</c:v>
                </c:pt>
                <c:pt idx="3">
                  <c:v>Medical care</c:v>
                </c:pt>
              </c:strCache>
            </c:strRef>
          </c:cat>
          <c:val>
            <c:numRef>
              <c:f>Sheet1!$B$2:$B$5</c:f>
              <c:numCache>
                <c:formatCode>General</c:formatCode>
                <c:ptCount val="4"/>
                <c:pt idx="0">
                  <c:v>4.1075999999999997</c:v>
                </c:pt>
                <c:pt idx="1">
                  <c:v>4.056</c:v>
                </c:pt>
                <c:pt idx="2">
                  <c:v>4.1737000000000002</c:v>
                </c:pt>
                <c:pt idx="3">
                  <c:v>4.0721999999999996</c:v>
                </c:pt>
              </c:numCache>
            </c:numRef>
          </c:val>
        </c:ser>
        <c:dLbls>
          <c:showLegendKey val="0"/>
          <c:showVal val="0"/>
          <c:showCatName val="0"/>
          <c:showSerName val="0"/>
          <c:showPercent val="0"/>
          <c:showBubbleSize val="0"/>
        </c:dLbls>
        <c:gapWidth val="219"/>
        <c:overlap val="-27"/>
        <c:axId val="1197773456"/>
        <c:axId val="1197740272"/>
      </c:barChart>
      <c:catAx>
        <c:axId val="11977734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vi-VN"/>
          </a:p>
        </c:txPr>
        <c:crossAx val="1197740272"/>
        <c:crosses val="autoZero"/>
        <c:auto val="1"/>
        <c:lblAlgn val="ctr"/>
        <c:lblOffset val="100"/>
        <c:noMultiLvlLbl val="0"/>
      </c:catAx>
      <c:valAx>
        <c:axId val="11977402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vi-VN"/>
          </a:p>
        </c:txPr>
        <c:crossAx val="11977734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vi-VN"/>
    </a:p>
  </c:txPr>
  <c:externalData r:id="rId3">
    <c:autoUpdate val="0"/>
  </c:externalData>
  <c:userShapes r:id="rId4"/>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482511114682094"/>
          <c:y val="0.15474508868209655"/>
          <c:w val="0.74256454550324069"/>
          <c:h val="0.70371033166308761"/>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rgbClr val="FF3399"/>
              </a:solidFill>
              <a:ln>
                <a:noFill/>
              </a:ln>
              <a:effectLst/>
            </c:spPr>
          </c:dPt>
          <c:dPt>
            <c:idx val="2"/>
            <c:invertIfNegative val="0"/>
            <c:bubble3D val="0"/>
            <c:spPr>
              <a:solidFill>
                <a:srgbClr val="92D050"/>
              </a:solidFill>
              <a:ln>
                <a:noFill/>
              </a:ln>
              <a:effectLst/>
            </c:spPr>
          </c:dPt>
          <c:dPt>
            <c:idx val="3"/>
            <c:invertIfNegative val="0"/>
            <c:bubble3D val="0"/>
            <c:spPr>
              <a:solidFill>
                <a:srgbClr val="FFC000"/>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vi-V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General</c:v>
                </c:pt>
                <c:pt idx="1">
                  <c:v>Counseling, education</c:v>
                </c:pt>
                <c:pt idx="2">
                  <c:v>Admin, management</c:v>
                </c:pt>
                <c:pt idx="3">
                  <c:v>Medical care</c:v>
                </c:pt>
              </c:strCache>
            </c:strRef>
          </c:cat>
          <c:val>
            <c:numRef>
              <c:f>Sheet1!$B$2:$B$5</c:f>
              <c:numCache>
                <c:formatCode>General</c:formatCode>
                <c:ptCount val="4"/>
                <c:pt idx="0">
                  <c:v>2.5644</c:v>
                </c:pt>
                <c:pt idx="1">
                  <c:v>2.6183999999999998</c:v>
                </c:pt>
                <c:pt idx="2">
                  <c:v>2.5550000000000002</c:v>
                </c:pt>
                <c:pt idx="3">
                  <c:v>2.5276999999999998</c:v>
                </c:pt>
              </c:numCache>
            </c:numRef>
          </c:val>
        </c:ser>
        <c:dLbls>
          <c:showLegendKey val="0"/>
          <c:showVal val="0"/>
          <c:showCatName val="0"/>
          <c:showSerName val="0"/>
          <c:showPercent val="0"/>
          <c:showBubbleSize val="0"/>
        </c:dLbls>
        <c:gapWidth val="75"/>
        <c:overlap val="40"/>
        <c:axId val="1197801744"/>
        <c:axId val="1197784880"/>
      </c:barChart>
      <c:catAx>
        <c:axId val="1197801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vi-VN"/>
          </a:p>
        </c:txPr>
        <c:crossAx val="1197784880"/>
        <c:crosses val="autoZero"/>
        <c:auto val="1"/>
        <c:lblAlgn val="ctr"/>
        <c:lblOffset val="100"/>
        <c:noMultiLvlLbl val="0"/>
      </c:catAx>
      <c:valAx>
        <c:axId val="11977848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vi-VN"/>
          </a:p>
        </c:txPr>
        <c:crossAx val="11978017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vi-VN"/>
    </a:p>
  </c:txPr>
  <c:externalData r:id="rId3">
    <c:autoUpdate val="0"/>
  </c:externalData>
  <c:userShapes r:id="rId4"/>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482511114682094"/>
          <c:y val="0.15474508868209655"/>
          <c:w val="0.74256454550324069"/>
          <c:h val="0.70371033166308761"/>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rgbClr val="FF3399"/>
              </a:solidFill>
              <a:ln>
                <a:noFill/>
              </a:ln>
              <a:effectLst/>
            </c:spPr>
          </c:dPt>
          <c:dPt>
            <c:idx val="2"/>
            <c:invertIfNegative val="0"/>
            <c:bubble3D val="0"/>
            <c:spPr>
              <a:solidFill>
                <a:srgbClr val="92D050"/>
              </a:solidFill>
              <a:ln>
                <a:noFill/>
              </a:ln>
              <a:effectLst/>
            </c:spPr>
          </c:dPt>
          <c:dPt>
            <c:idx val="3"/>
            <c:invertIfNegative val="0"/>
            <c:bubble3D val="0"/>
            <c:spPr>
              <a:solidFill>
                <a:srgbClr val="FFC000"/>
              </a:solidFill>
              <a:ln>
                <a:noFill/>
              </a:ln>
              <a:effectLst/>
            </c:spPr>
          </c:dPt>
          <c:dLbls>
            <c:spPr>
              <a:noFill/>
              <a:ln>
                <a:noFill/>
              </a:ln>
              <a:effectLst/>
            </c:spPr>
            <c:txPr>
              <a:bodyPr rot="0" spcFirstLastPara="1" vertOverflow="ellipsis" vert="horz" wrap="square" anchor="ctr" anchorCtr="1"/>
              <a:lstStyle/>
              <a:p>
                <a:pPr>
                  <a:defRPr sz="1500" b="0" i="0" u="none" strike="noStrike" kern="1200" baseline="0">
                    <a:solidFill>
                      <a:schemeClr val="tx1">
                        <a:lumMod val="75000"/>
                        <a:lumOff val="25000"/>
                      </a:schemeClr>
                    </a:solidFill>
                    <a:latin typeface="+mn-lt"/>
                    <a:ea typeface="+mn-ea"/>
                    <a:cs typeface="+mn-cs"/>
                  </a:defRPr>
                </a:pPr>
                <a:endParaRPr lang="vi-V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General</c:v>
                </c:pt>
                <c:pt idx="1">
                  <c:v>Counseling, education</c:v>
                </c:pt>
                <c:pt idx="2">
                  <c:v>Admin, management</c:v>
                </c:pt>
                <c:pt idx="3">
                  <c:v>Medical care</c:v>
                </c:pt>
              </c:strCache>
            </c:strRef>
          </c:cat>
          <c:val>
            <c:numRef>
              <c:f>Sheet1!$B$2:$B$5</c:f>
              <c:numCache>
                <c:formatCode>General</c:formatCode>
                <c:ptCount val="4"/>
                <c:pt idx="0">
                  <c:v>3.6827000000000001</c:v>
                </c:pt>
                <c:pt idx="1">
                  <c:v>3.6978</c:v>
                </c:pt>
                <c:pt idx="2">
                  <c:v>3.6903000000000001</c:v>
                </c:pt>
                <c:pt idx="3">
                  <c:v>3.6520000000000001</c:v>
                </c:pt>
              </c:numCache>
            </c:numRef>
          </c:val>
        </c:ser>
        <c:dLbls>
          <c:showLegendKey val="0"/>
          <c:showVal val="0"/>
          <c:showCatName val="0"/>
          <c:showSerName val="0"/>
          <c:showPercent val="0"/>
          <c:showBubbleSize val="0"/>
        </c:dLbls>
        <c:gapWidth val="75"/>
        <c:overlap val="40"/>
        <c:axId val="1194253376"/>
        <c:axId val="1194246848"/>
      </c:barChart>
      <c:catAx>
        <c:axId val="11942533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vi-VN"/>
          </a:p>
        </c:txPr>
        <c:crossAx val="1194246848"/>
        <c:crosses val="autoZero"/>
        <c:auto val="1"/>
        <c:lblAlgn val="ctr"/>
        <c:lblOffset val="100"/>
        <c:noMultiLvlLbl val="0"/>
      </c:catAx>
      <c:valAx>
        <c:axId val="11942468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vi-VN"/>
          </a:p>
        </c:txPr>
        <c:crossAx val="1194253376"/>
        <c:crosses val="autoZero"/>
        <c:crossBetween val="between"/>
      </c:valAx>
      <c:spPr>
        <a:noFill/>
        <a:ln>
          <a:noFill/>
        </a:ln>
        <a:effectLst/>
      </c:spPr>
    </c:plotArea>
    <c:plotVisOnly val="1"/>
    <c:dispBlanksAs val="gap"/>
    <c:showDLblsOverMax val="0"/>
  </c:chart>
  <c:spPr>
    <a:noFill/>
    <a:ln>
      <a:noFill/>
    </a:ln>
    <a:effectLst/>
  </c:spPr>
  <c:txPr>
    <a:bodyPr/>
    <a:lstStyle/>
    <a:p>
      <a:pPr>
        <a:defRPr sz="1500"/>
      </a:pPr>
      <a:endParaRPr lang="vi-VN"/>
    </a:p>
  </c:txPr>
  <c:externalData r:id="rId3">
    <c:autoUpdate val="0"/>
  </c:externalData>
  <c:userShapes r:id="rId4"/>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482511114682094"/>
          <c:y val="0.15474508868209655"/>
          <c:w val="0.74256454550324069"/>
          <c:h val="0.70371033166308761"/>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0"/>
            <c:invertIfNegative val="0"/>
            <c:bubble3D val="0"/>
            <c:spPr>
              <a:solidFill>
                <a:srgbClr val="FF3399"/>
              </a:solidFill>
              <a:ln>
                <a:noFill/>
              </a:ln>
              <a:effectLst/>
            </c:spPr>
          </c:dPt>
          <c:dPt>
            <c:idx val="2"/>
            <c:invertIfNegative val="0"/>
            <c:bubble3D val="0"/>
            <c:spPr>
              <a:solidFill>
                <a:srgbClr val="92D050"/>
              </a:solidFill>
              <a:ln>
                <a:noFill/>
              </a:ln>
              <a:effectLst/>
            </c:spPr>
          </c:dPt>
          <c:dPt>
            <c:idx val="3"/>
            <c:invertIfNegative val="0"/>
            <c:bubble3D val="0"/>
            <c:spPr>
              <a:solidFill>
                <a:srgbClr val="FFC000"/>
              </a:solidFill>
              <a:ln>
                <a:noFill/>
              </a:ln>
              <a:effectLst/>
            </c:spPr>
          </c:dPt>
          <c:dLbls>
            <c:spPr>
              <a:noFill/>
              <a:ln>
                <a:noFill/>
              </a:ln>
              <a:effectLst/>
            </c:spPr>
            <c:txPr>
              <a:bodyPr rot="0" spcFirstLastPara="1" vertOverflow="ellipsis" vert="horz" wrap="square" anchor="ctr" anchorCtr="1"/>
              <a:lstStyle/>
              <a:p>
                <a:pPr>
                  <a:defRPr sz="1500" b="0" i="0" u="none" strike="noStrike" kern="1200" baseline="0">
                    <a:solidFill>
                      <a:schemeClr val="tx1">
                        <a:lumMod val="75000"/>
                        <a:lumOff val="25000"/>
                      </a:schemeClr>
                    </a:solidFill>
                    <a:latin typeface="+mn-lt"/>
                    <a:ea typeface="+mn-ea"/>
                    <a:cs typeface="+mn-cs"/>
                  </a:defRPr>
                </a:pPr>
                <a:endParaRPr lang="vi-V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General</c:v>
                </c:pt>
                <c:pt idx="1">
                  <c:v>Counseling, education</c:v>
                </c:pt>
                <c:pt idx="2">
                  <c:v>Admin, management</c:v>
                </c:pt>
                <c:pt idx="3">
                  <c:v>Medical care</c:v>
                </c:pt>
              </c:strCache>
            </c:strRef>
          </c:cat>
          <c:val>
            <c:numRef>
              <c:f>Sheet1!$B$2:$B$5</c:f>
              <c:numCache>
                <c:formatCode>General</c:formatCode>
                <c:ptCount val="4"/>
                <c:pt idx="0">
                  <c:v>2.8016000000000001</c:v>
                </c:pt>
                <c:pt idx="1">
                  <c:v>2.7873999999999999</c:v>
                </c:pt>
                <c:pt idx="2">
                  <c:v>2.7759</c:v>
                </c:pt>
                <c:pt idx="3">
                  <c:v>2.8235999999999999</c:v>
                </c:pt>
              </c:numCache>
            </c:numRef>
          </c:val>
        </c:ser>
        <c:dLbls>
          <c:showLegendKey val="0"/>
          <c:showVal val="0"/>
          <c:showCatName val="0"/>
          <c:showSerName val="0"/>
          <c:showPercent val="0"/>
          <c:showBubbleSize val="0"/>
        </c:dLbls>
        <c:gapWidth val="75"/>
        <c:overlap val="40"/>
        <c:axId val="1197770736"/>
        <c:axId val="1197753872"/>
      </c:barChart>
      <c:catAx>
        <c:axId val="11977707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vi-VN"/>
          </a:p>
        </c:txPr>
        <c:crossAx val="1197753872"/>
        <c:crosses val="autoZero"/>
        <c:auto val="1"/>
        <c:lblAlgn val="ctr"/>
        <c:lblOffset val="100"/>
        <c:noMultiLvlLbl val="0"/>
      </c:catAx>
      <c:valAx>
        <c:axId val="1197753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vi-VN"/>
          </a:p>
        </c:txPr>
        <c:crossAx val="1197770736"/>
        <c:crosses val="autoZero"/>
        <c:crossBetween val="between"/>
      </c:valAx>
      <c:spPr>
        <a:noFill/>
        <a:ln>
          <a:noFill/>
        </a:ln>
        <a:effectLst/>
      </c:spPr>
    </c:plotArea>
    <c:plotVisOnly val="1"/>
    <c:dispBlanksAs val="gap"/>
    <c:showDLblsOverMax val="0"/>
  </c:chart>
  <c:spPr>
    <a:noFill/>
    <a:ln>
      <a:noFill/>
    </a:ln>
    <a:effectLst/>
  </c:spPr>
  <c:txPr>
    <a:bodyPr/>
    <a:lstStyle/>
    <a:p>
      <a:pPr>
        <a:defRPr sz="1500"/>
      </a:pPr>
      <a:endParaRPr lang="vi-VN"/>
    </a:p>
  </c:txPr>
  <c:externalData r:id="rId3">
    <c:autoUpdate val="0"/>
  </c:externalData>
  <c:userShapes r:id="rId4"/>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endParaRPr lang="vi-VN"/>
        </a:p>
      </c:txPr>
    </c:title>
    <c:autoTitleDeleted val="0"/>
    <c:plotArea>
      <c:layout/>
      <c:pieChart>
        <c:varyColors val="1"/>
        <c:ser>
          <c:idx val="0"/>
          <c:order val="0"/>
          <c:tx>
            <c:strRef>
              <c:f>Sheet1!$B$1</c:f>
              <c:strCache>
                <c:ptCount val="1"/>
                <c:pt idx="0">
                  <c:v>N=285</c:v>
                </c:pt>
              </c:strCache>
            </c:strRef>
          </c:tx>
          <c:dPt>
            <c:idx val="0"/>
            <c:bubble3D val="0"/>
            <c:spPr>
              <a:solidFill>
                <a:srgbClr val="92D050"/>
              </a:solidFill>
              <a:ln w="19050">
                <a:solidFill>
                  <a:schemeClr val="lt1"/>
                </a:solidFill>
              </a:ln>
              <a:effectLst/>
            </c:spPr>
          </c:dPt>
          <c:dPt>
            <c:idx val="1"/>
            <c:bubble3D val="0"/>
            <c:spPr>
              <a:solidFill>
                <a:srgbClr val="FFC000"/>
              </a:solidFill>
              <a:ln w="19050">
                <a:solidFill>
                  <a:schemeClr val="lt1"/>
                </a:solidFill>
              </a:ln>
              <a:effectLst/>
            </c:spPr>
          </c:dPt>
          <c:dPt>
            <c:idx val="2"/>
            <c:bubble3D val="0"/>
            <c:spPr>
              <a:solidFill>
                <a:srgbClr val="0066FF"/>
              </a:solidFill>
              <a:ln w="19050">
                <a:solidFill>
                  <a:schemeClr val="lt1"/>
                </a:solidFill>
              </a:ln>
              <a:effectLst/>
            </c:spPr>
          </c:dPt>
          <c:dPt>
            <c:idx val="3"/>
            <c:bubble3D val="0"/>
            <c:spPr>
              <a:solidFill>
                <a:srgbClr val="FF3399"/>
              </a:solidFill>
              <a:ln w="19050">
                <a:solidFill>
                  <a:schemeClr val="lt1"/>
                </a:solidFill>
              </a:ln>
              <a:effectLst/>
            </c:spPr>
          </c:dPt>
          <c:dPt>
            <c:idx val="4"/>
            <c:bubble3D val="0"/>
            <c:spPr>
              <a:solidFill>
                <a:srgbClr val="92D050"/>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700" b="0" i="0" u="none" strike="noStrike" kern="1200" baseline="0">
                    <a:solidFill>
                      <a:schemeClr val="tx1">
                        <a:lumMod val="75000"/>
                        <a:lumOff val="25000"/>
                      </a:schemeClr>
                    </a:solidFill>
                    <a:latin typeface="+mn-lt"/>
                    <a:ea typeface="+mn-ea"/>
                    <a:cs typeface="+mn-cs"/>
                  </a:defRPr>
                </a:pPr>
                <a:endParaRPr lang="vi-V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Sheet1!$A$2:$A$5</c:f>
              <c:strCache>
                <c:ptCount val="4"/>
                <c:pt idx="0">
                  <c:v>Online training</c:v>
                </c:pt>
                <c:pt idx="1">
                  <c:v>On-site training</c:v>
                </c:pt>
                <c:pt idx="2">
                  <c:v>Local trainings (at provinces)</c:v>
                </c:pt>
                <c:pt idx="3">
                  <c:v>Nationwide/regional training</c:v>
                </c:pt>
              </c:strCache>
            </c:strRef>
          </c:cat>
          <c:val>
            <c:numRef>
              <c:f>Sheet1!$B$2:$B$5</c:f>
              <c:numCache>
                <c:formatCode>General</c:formatCode>
                <c:ptCount val="4"/>
                <c:pt idx="0">
                  <c:v>5.6</c:v>
                </c:pt>
                <c:pt idx="1">
                  <c:v>80</c:v>
                </c:pt>
                <c:pt idx="2">
                  <c:v>6.7</c:v>
                </c:pt>
                <c:pt idx="3">
                  <c:v>7.7</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vi-VN"/>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endParaRPr lang="vi-VN"/>
        </a:p>
      </c:txPr>
    </c:title>
    <c:autoTitleDeleted val="0"/>
    <c:plotArea>
      <c:layout/>
      <c:pieChart>
        <c:varyColors val="1"/>
        <c:ser>
          <c:idx val="0"/>
          <c:order val="0"/>
          <c:tx>
            <c:strRef>
              <c:f>Sheet1!$B$1</c:f>
              <c:strCache>
                <c:ptCount val="1"/>
                <c:pt idx="0">
                  <c:v>N=285</c:v>
                </c:pt>
              </c:strCache>
            </c:strRef>
          </c:tx>
          <c:dPt>
            <c:idx val="0"/>
            <c:bubble3D val="0"/>
            <c:spPr>
              <a:solidFill>
                <a:schemeClr val="tx1"/>
              </a:solidFill>
              <a:ln w="19050">
                <a:solidFill>
                  <a:schemeClr val="lt1"/>
                </a:solidFill>
              </a:ln>
              <a:effectLst/>
            </c:spPr>
          </c:dPt>
          <c:dPt>
            <c:idx val="1"/>
            <c:bubble3D val="0"/>
            <c:spPr>
              <a:solidFill>
                <a:srgbClr val="FFC000"/>
              </a:solidFill>
              <a:ln w="19050">
                <a:solidFill>
                  <a:schemeClr val="lt1"/>
                </a:solidFill>
              </a:ln>
              <a:effectLst/>
            </c:spPr>
          </c:dPt>
          <c:dPt>
            <c:idx val="2"/>
            <c:bubble3D val="0"/>
            <c:spPr>
              <a:solidFill>
                <a:srgbClr val="0066FF"/>
              </a:solidFill>
              <a:ln w="19050">
                <a:solidFill>
                  <a:schemeClr val="lt1"/>
                </a:solidFill>
              </a:ln>
              <a:effectLst/>
            </c:spPr>
          </c:dPt>
          <c:dPt>
            <c:idx val="3"/>
            <c:bubble3D val="0"/>
            <c:spPr>
              <a:solidFill>
                <a:srgbClr val="FF3399"/>
              </a:solidFill>
              <a:ln w="19050">
                <a:solidFill>
                  <a:schemeClr val="lt1"/>
                </a:solidFill>
              </a:ln>
              <a:effectLst/>
            </c:spPr>
          </c:dPt>
          <c:dPt>
            <c:idx val="4"/>
            <c:bubble3D val="0"/>
            <c:spPr>
              <a:solidFill>
                <a:srgbClr val="92D050"/>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700" b="0" i="0" u="none" strike="noStrike" kern="1200" baseline="0">
                    <a:solidFill>
                      <a:schemeClr val="tx1">
                        <a:lumMod val="75000"/>
                        <a:lumOff val="25000"/>
                      </a:schemeClr>
                    </a:solidFill>
                    <a:latin typeface="+mn-lt"/>
                    <a:ea typeface="+mn-ea"/>
                    <a:cs typeface="+mn-cs"/>
                  </a:defRPr>
                </a:pPr>
                <a:endParaRPr lang="vi-V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Sheet1!$A$2:$A$6</c:f>
              <c:strCache>
                <c:ptCount val="5"/>
                <c:pt idx="0">
                  <c:v>Less than 2-day</c:v>
                </c:pt>
                <c:pt idx="1">
                  <c:v>3-5 days</c:v>
                </c:pt>
                <c:pt idx="2">
                  <c:v>1week</c:v>
                </c:pt>
                <c:pt idx="3">
                  <c:v>10 days</c:v>
                </c:pt>
                <c:pt idx="4">
                  <c:v>More than 10days</c:v>
                </c:pt>
              </c:strCache>
            </c:strRef>
          </c:cat>
          <c:val>
            <c:numRef>
              <c:f>Sheet1!$B$2:$B$6</c:f>
              <c:numCache>
                <c:formatCode>General</c:formatCode>
                <c:ptCount val="5"/>
                <c:pt idx="0">
                  <c:v>1.1000000000000001</c:v>
                </c:pt>
                <c:pt idx="1">
                  <c:v>29.9</c:v>
                </c:pt>
                <c:pt idx="2">
                  <c:v>27.8</c:v>
                </c:pt>
                <c:pt idx="3">
                  <c:v>25.7</c:v>
                </c:pt>
                <c:pt idx="4">
                  <c:v>15.5</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vi-VN"/>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10426329061808451"/>
          <c:y val="0.1383781546537452"/>
          <c:w val="0.87776285317276515"/>
          <c:h val="0.57889359983848176"/>
        </c:manualLayout>
      </c:layout>
      <c:barChart>
        <c:barDir val="col"/>
        <c:grouping val="percentStacked"/>
        <c:varyColors val="0"/>
        <c:ser>
          <c:idx val="0"/>
          <c:order val="0"/>
          <c:tx>
            <c:strRef>
              <c:f>Sheet1!$B$1</c:f>
              <c:strCache>
                <c:ptCount val="1"/>
                <c:pt idx="0">
                  <c:v>Strongly Disagree</c:v>
                </c:pt>
              </c:strCache>
            </c:strRef>
          </c:tx>
          <c:spPr>
            <a:gradFill rotWithShape="0">
              <a:gsLst>
                <a:gs pos="0">
                  <a:srgbClr val="00E9A6"/>
                </a:gs>
                <a:gs pos="20000">
                  <a:srgbClr val="00E3A3"/>
                </a:gs>
                <a:gs pos="100000">
                  <a:srgbClr val="00AD7B"/>
                </a:gs>
              </a:gsLst>
              <a:lin ang="5400000"/>
            </a:gradFill>
            <a:ln w="25396">
              <a:noFill/>
            </a:ln>
            <a:effectLst>
              <a:outerShdw dist="35921" dir="2700000" algn="br">
                <a:srgbClr val="000000"/>
              </a:outerShdw>
            </a:effectLst>
          </c:spPr>
          <c:invertIfNegative val="0"/>
          <c:dLbls>
            <c:dLbl>
              <c:idx val="0"/>
              <c:delete val="1"/>
              <c:extLst>
                <c:ext xmlns:c15="http://schemas.microsoft.com/office/drawing/2012/chart" uri="{CE6537A1-D6FC-4f65-9D91-7224C49458BB}"/>
              </c:extLst>
            </c:dLbl>
            <c:dLbl>
              <c:idx val="1"/>
              <c:layout/>
              <c:spPr>
                <a:noFill/>
                <a:ln w="25396">
                  <a:noFill/>
                </a:ln>
              </c:spPr>
              <c:txPr>
                <a:bodyPr/>
                <a:lstStyle/>
                <a:p>
                  <a:pPr>
                    <a:defRPr/>
                  </a:pPr>
                  <a:endParaRPr lang="vi-VN"/>
                </a:p>
              </c:txPr>
              <c:showLegendKey val="0"/>
              <c:showVal val="1"/>
              <c:showCatName val="0"/>
              <c:showSerName val="0"/>
              <c:showPercent val="0"/>
              <c:showBubbleSize val="0"/>
              <c:extLst>
                <c:ext xmlns:c15="http://schemas.microsoft.com/office/drawing/2012/chart" uri="{CE6537A1-D6FC-4f65-9D91-7224C49458BB}">
                  <c15:layout/>
                </c:ext>
              </c:extLst>
            </c:dLbl>
            <c:dLbl>
              <c:idx val="2"/>
              <c:delete val="1"/>
              <c:extLst>
                <c:ext xmlns:c15="http://schemas.microsoft.com/office/drawing/2012/chart" uri="{CE6537A1-D6FC-4f65-9D91-7224C49458BB}"/>
              </c:extLst>
            </c:dLbl>
            <c:spPr>
              <a:noFill/>
              <a:ln w="25396">
                <a:noFill/>
              </a:ln>
            </c:spPr>
            <c:showLegendKey val="0"/>
            <c:showVal val="1"/>
            <c:showCatName val="0"/>
            <c:showSerName val="1"/>
            <c:showPercent val="0"/>
            <c:showBubbleSize val="0"/>
            <c:showLeaderLines val="0"/>
            <c:extLst>
              <c:ext xmlns:c15="http://schemas.microsoft.com/office/drawing/2012/chart" uri="{CE6537A1-D6FC-4f65-9D91-7224C49458BB}">
                <c15:showLeaderLines val="0"/>
              </c:ext>
            </c:extLst>
          </c:dLbls>
          <c:cat>
            <c:strRef>
              <c:f>Sheet1!$A$2:$A$4</c:f>
              <c:strCache>
                <c:ptCount val="3"/>
                <c:pt idx="0">
                  <c:v>Post-training supervision and assistence needed</c:v>
                </c:pt>
                <c:pt idx="1">
                  <c:v>Online trainings needed</c:v>
                </c:pt>
                <c:pt idx="2">
                  <c:v>Instructors, facilitators for practicum at site post-training</c:v>
                </c:pt>
              </c:strCache>
            </c:strRef>
          </c:cat>
          <c:val>
            <c:numRef>
              <c:f>Sheet1!$B$2:$B$4</c:f>
              <c:numCache>
                <c:formatCode>General</c:formatCode>
                <c:ptCount val="3"/>
                <c:pt idx="0">
                  <c:v>0</c:v>
                </c:pt>
                <c:pt idx="1">
                  <c:v>0.3</c:v>
                </c:pt>
                <c:pt idx="2">
                  <c:v>0</c:v>
                </c:pt>
              </c:numCache>
            </c:numRef>
          </c:val>
        </c:ser>
        <c:ser>
          <c:idx val="1"/>
          <c:order val="1"/>
          <c:tx>
            <c:strRef>
              <c:f>Sheet1!$C$1</c:f>
              <c:strCache>
                <c:ptCount val="1"/>
                <c:pt idx="0">
                  <c:v>Disagree</c:v>
                </c:pt>
              </c:strCache>
            </c:strRef>
          </c:tx>
          <c:spPr>
            <a:solidFill>
              <a:srgbClr val="FF0000"/>
            </a:solidFill>
            <a:ln w="25396">
              <a:noFill/>
            </a:ln>
            <a:effectLst>
              <a:outerShdw dist="35921" dir="2700000" algn="br">
                <a:srgbClr val="000000"/>
              </a:outerShdw>
            </a:effectLst>
          </c:spPr>
          <c:invertIfNegative val="0"/>
          <c:dLbls>
            <c:spPr>
              <a:noFill/>
              <a:ln w="25396">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Post-training supervision and assistence needed</c:v>
                </c:pt>
                <c:pt idx="1">
                  <c:v>Online trainings needed</c:v>
                </c:pt>
                <c:pt idx="2">
                  <c:v>Instructors, facilitators for practicum at site post-training</c:v>
                </c:pt>
              </c:strCache>
            </c:strRef>
          </c:cat>
          <c:val>
            <c:numRef>
              <c:f>Sheet1!$C$2:$C$4</c:f>
              <c:numCache>
                <c:formatCode>General</c:formatCode>
                <c:ptCount val="3"/>
                <c:pt idx="0">
                  <c:v>4.8</c:v>
                </c:pt>
                <c:pt idx="1">
                  <c:v>8.8000000000000007</c:v>
                </c:pt>
                <c:pt idx="2">
                  <c:v>1</c:v>
                </c:pt>
              </c:numCache>
            </c:numRef>
          </c:val>
        </c:ser>
        <c:ser>
          <c:idx val="2"/>
          <c:order val="2"/>
          <c:tx>
            <c:strRef>
              <c:f>Sheet1!$D$1</c:f>
              <c:strCache>
                <c:ptCount val="1"/>
                <c:pt idx="0">
                  <c:v>Agree</c:v>
                </c:pt>
              </c:strCache>
            </c:strRef>
          </c:tx>
          <c:spPr>
            <a:solidFill>
              <a:srgbClr val="3366FF"/>
            </a:solidFill>
            <a:ln w="25396">
              <a:noFill/>
            </a:ln>
            <a:effectLst>
              <a:outerShdw dist="35921" dir="2700000" algn="br">
                <a:srgbClr val="000000"/>
              </a:outerShdw>
            </a:effectLst>
          </c:spPr>
          <c:invertIfNegative val="0"/>
          <c:dLbls>
            <c:spPr>
              <a:noFill/>
              <a:ln w="25396">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Post-training supervision and assistence needed</c:v>
                </c:pt>
                <c:pt idx="1">
                  <c:v>Online trainings needed</c:v>
                </c:pt>
                <c:pt idx="2">
                  <c:v>Instructors, facilitators for practicum at site post-training</c:v>
                </c:pt>
              </c:strCache>
            </c:strRef>
          </c:cat>
          <c:val>
            <c:numRef>
              <c:f>Sheet1!$D$2:$D$4</c:f>
              <c:numCache>
                <c:formatCode>General</c:formatCode>
                <c:ptCount val="3"/>
                <c:pt idx="0">
                  <c:v>65.5</c:v>
                </c:pt>
                <c:pt idx="1">
                  <c:v>6.7</c:v>
                </c:pt>
                <c:pt idx="2">
                  <c:v>55.6</c:v>
                </c:pt>
              </c:numCache>
            </c:numRef>
          </c:val>
        </c:ser>
        <c:ser>
          <c:idx val="3"/>
          <c:order val="3"/>
          <c:tx>
            <c:strRef>
              <c:f>Sheet1!$E$1</c:f>
              <c:strCache>
                <c:ptCount val="1"/>
                <c:pt idx="0">
                  <c:v>Strongly agree</c:v>
                </c:pt>
              </c:strCache>
            </c:strRef>
          </c:tx>
          <c:spPr>
            <a:solidFill>
              <a:srgbClr val="FFFF00"/>
            </a:solidFill>
            <a:ln w="25396">
              <a:noFill/>
            </a:ln>
            <a:effectLst>
              <a:outerShdw dist="35921" dir="2700000" algn="br">
                <a:srgbClr val="000000"/>
              </a:outerShdw>
            </a:effectLst>
          </c:spPr>
          <c:invertIfNegative val="0"/>
          <c:dLbls>
            <c:spPr>
              <a:noFill/>
              <a:ln w="25396">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Post-training supervision and assistence needed</c:v>
                </c:pt>
                <c:pt idx="1">
                  <c:v>Online trainings needed</c:v>
                </c:pt>
                <c:pt idx="2">
                  <c:v>Instructors, facilitators for practicum at site post-training</c:v>
                </c:pt>
              </c:strCache>
            </c:strRef>
          </c:cat>
          <c:val>
            <c:numRef>
              <c:f>Sheet1!$E$2:$E$4</c:f>
              <c:numCache>
                <c:formatCode>General</c:formatCode>
                <c:ptCount val="3"/>
                <c:pt idx="0">
                  <c:v>29</c:v>
                </c:pt>
                <c:pt idx="1">
                  <c:v>23.5</c:v>
                </c:pt>
                <c:pt idx="2">
                  <c:v>42</c:v>
                </c:pt>
              </c:numCache>
            </c:numRef>
          </c:val>
        </c:ser>
        <c:dLbls>
          <c:showLegendKey val="0"/>
          <c:showVal val="0"/>
          <c:showCatName val="0"/>
          <c:showSerName val="0"/>
          <c:showPercent val="0"/>
          <c:showBubbleSize val="0"/>
        </c:dLbls>
        <c:gapWidth val="150"/>
        <c:overlap val="100"/>
        <c:axId val="1129607712"/>
        <c:axId val="1129601728"/>
      </c:barChart>
      <c:catAx>
        <c:axId val="1129607712"/>
        <c:scaling>
          <c:orientation val="minMax"/>
        </c:scaling>
        <c:delete val="0"/>
        <c:axPos val="b"/>
        <c:numFmt formatCode="General" sourceLinked="1"/>
        <c:majorTickMark val="out"/>
        <c:minorTickMark val="none"/>
        <c:tickLblPos val="nextTo"/>
        <c:spPr>
          <a:ln w="3174">
            <a:solidFill>
              <a:srgbClr val="808080"/>
            </a:solidFill>
            <a:prstDash val="solid"/>
          </a:ln>
        </c:spPr>
        <c:crossAx val="1129601728"/>
        <c:crosses val="autoZero"/>
        <c:auto val="1"/>
        <c:lblAlgn val="ctr"/>
        <c:lblOffset val="100"/>
        <c:noMultiLvlLbl val="0"/>
      </c:catAx>
      <c:valAx>
        <c:axId val="1129601728"/>
        <c:scaling>
          <c:orientation val="minMax"/>
        </c:scaling>
        <c:delete val="0"/>
        <c:axPos val="l"/>
        <c:majorGridlines>
          <c:spPr>
            <a:ln w="3174">
              <a:solidFill>
                <a:srgbClr val="808080"/>
              </a:solidFill>
              <a:prstDash val="solid"/>
            </a:ln>
          </c:spPr>
        </c:majorGridlines>
        <c:numFmt formatCode="0%" sourceLinked="1"/>
        <c:majorTickMark val="out"/>
        <c:minorTickMark val="none"/>
        <c:tickLblPos val="nextTo"/>
        <c:spPr>
          <a:ln w="3174">
            <a:solidFill>
              <a:srgbClr val="808080"/>
            </a:solidFill>
            <a:prstDash val="solid"/>
          </a:ln>
        </c:spPr>
        <c:crossAx val="1129607712"/>
        <c:crosses val="autoZero"/>
        <c:crossBetween val="between"/>
        <c:majorUnit val="0.2"/>
      </c:valAx>
      <c:spPr>
        <a:noFill/>
        <a:ln w="25396">
          <a:noFill/>
        </a:ln>
      </c:spPr>
    </c:plotArea>
    <c:legend>
      <c:legendPos val="b"/>
      <c:layout>
        <c:manualLayout>
          <c:xMode val="edge"/>
          <c:yMode val="edge"/>
          <c:x val="8.8127294981640153E-2"/>
          <c:y val="3.7974683544303799E-2"/>
          <c:w val="0.85801713586291306"/>
          <c:h val="7.5949367088607597E-2"/>
        </c:manualLayout>
      </c:layout>
      <c:overlay val="0"/>
      <c:spPr>
        <a:noFill/>
        <a:ln w="25396">
          <a:noFill/>
        </a:ln>
      </c:spPr>
    </c:legend>
    <c:plotVisOnly val="1"/>
    <c:dispBlanksAs val="gap"/>
    <c:showDLblsOverMax val="0"/>
  </c:chart>
  <c:spPr>
    <a:noFill/>
    <a:ln>
      <a:noFill/>
    </a:ln>
  </c:spPr>
  <c:txPr>
    <a:bodyPr/>
    <a:lstStyle/>
    <a:p>
      <a:pPr>
        <a:defRPr sz="1800" b="0" i="0" u="none" strike="noStrike" baseline="0">
          <a:solidFill>
            <a:srgbClr val="000000"/>
          </a:solidFill>
          <a:latin typeface="Times New Roman"/>
          <a:ea typeface="Times New Roman"/>
          <a:cs typeface="Times New Roman"/>
        </a:defRPr>
      </a:pPr>
      <a:endParaRPr lang="vi-V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smtClean="0"/>
              <a:t>Medical staffs</a:t>
            </a:r>
            <a:endParaRPr lang="en-US" dirty="0"/>
          </a:p>
        </c:rich>
      </c:tx>
      <c:layout>
        <c:manualLayout>
          <c:xMode val="edge"/>
          <c:yMode val="edge"/>
          <c:x val="0.11369320501603966"/>
          <c:y val="0.1875001207671127"/>
        </c:manualLayout>
      </c:layout>
      <c:overlay val="0"/>
      <c:spPr>
        <a:noFill/>
        <a:ln w="25396">
          <a:noFill/>
        </a:ln>
      </c:spPr>
    </c:title>
    <c:autoTitleDeleted val="0"/>
    <c:view3D>
      <c:rotX val="15"/>
      <c:rotY val="0"/>
      <c:rAngAx val="0"/>
    </c:view3D>
    <c:floor>
      <c:thickness val="0"/>
    </c:floor>
    <c:sideWall>
      <c:thickness val="0"/>
    </c:sideWall>
    <c:backWall>
      <c:thickness val="0"/>
    </c:backWall>
    <c:plotArea>
      <c:layout>
        <c:manualLayout>
          <c:layoutTarget val="inner"/>
          <c:xMode val="edge"/>
          <c:yMode val="edge"/>
          <c:x val="4.7685039370078702E-2"/>
          <c:y val="0.23316363188976402"/>
          <c:w val="0.81944473607465707"/>
          <c:h val="0.73029749015748013"/>
        </c:manualLayout>
      </c:layout>
      <c:pie3DChart>
        <c:varyColors val="1"/>
        <c:ser>
          <c:idx val="0"/>
          <c:order val="0"/>
          <c:tx>
            <c:strRef>
              <c:f>Sheet1!$B$1</c:f>
              <c:strCache>
                <c:ptCount val="1"/>
                <c:pt idx="0">
                  <c:v>Medical staffs</c:v>
                </c:pt>
              </c:strCache>
            </c:strRef>
          </c:tx>
          <c:spPr>
            <a:gradFill rotWithShape="0">
              <a:gsLst>
                <a:gs pos="0">
                  <a:srgbClr val="00E9A6"/>
                </a:gs>
                <a:gs pos="20000">
                  <a:srgbClr val="00E3A3"/>
                </a:gs>
                <a:gs pos="100000">
                  <a:srgbClr val="00AD7B"/>
                </a:gs>
              </a:gsLst>
              <a:lin ang="5400000"/>
            </a:gradFill>
            <a:ln w="25396">
              <a:noFill/>
            </a:ln>
            <a:effectLst>
              <a:outerShdw dist="35921" dir="2700000" algn="br">
                <a:srgbClr val="000000"/>
              </a:outerShdw>
            </a:effectLst>
          </c:spPr>
          <c:dPt>
            <c:idx val="0"/>
            <c:bubble3D val="0"/>
            <c:spPr>
              <a:solidFill>
                <a:srgbClr val="993366"/>
              </a:solidFill>
              <a:ln w="25396">
                <a:noFill/>
              </a:ln>
              <a:effectLst>
                <a:outerShdw dist="35921" dir="2700000" algn="br">
                  <a:srgbClr val="000000"/>
                </a:outerShdw>
              </a:effectLst>
            </c:spPr>
          </c:dPt>
          <c:dPt>
            <c:idx val="1"/>
            <c:bubble3D val="0"/>
            <c:spPr>
              <a:solidFill>
                <a:srgbClr val="33CC33"/>
              </a:solidFill>
              <a:ln w="25396">
                <a:noFill/>
              </a:ln>
              <a:effectLst>
                <a:outerShdw dist="35921" dir="2700000" algn="br">
                  <a:srgbClr val="000000"/>
                </a:outerShdw>
              </a:effectLst>
            </c:spPr>
          </c:dPt>
          <c:dLbls>
            <c:dLbl>
              <c:idx val="0"/>
              <c:layout/>
              <c:dLblPos val="bestFit"/>
              <c:showLegendKey val="0"/>
              <c:showVal val="1"/>
              <c:showCatName val="1"/>
              <c:showSerName val="0"/>
              <c:showPercent val="0"/>
              <c:showBubbleSize val="0"/>
              <c:extLst>
                <c:ext xmlns:c15="http://schemas.microsoft.com/office/drawing/2012/chart" uri="{CE6537A1-D6FC-4f65-9D91-7224C49458BB}">
                  <c15:layout>
                    <c:manualLayout>
                      <c:w val="0.2673611111111111"/>
                      <c:h val="0.25076687116564422"/>
                    </c:manualLayout>
                  </c15:layout>
                </c:ext>
              </c:extLst>
            </c:dLbl>
            <c:spPr>
              <a:noFill/>
              <a:ln w="25396">
                <a:noFill/>
              </a:ln>
            </c:spPr>
            <c:txPr>
              <a:bodyPr/>
              <a:lstStyle/>
              <a:p>
                <a:pPr>
                  <a:defRPr kern="0" baseline="0"/>
                </a:pPr>
                <a:endParaRPr lang="vi-VN"/>
              </a:p>
            </c:txPr>
            <c:dLblPos val="bestFit"/>
            <c:showLegendKey val="0"/>
            <c:showVal val="1"/>
            <c:showCatName val="1"/>
            <c:showSerName val="0"/>
            <c:showPercent val="0"/>
            <c:showBubbleSize val="0"/>
            <c:showLeaderLines val="1"/>
            <c:extLst>
              <c:ext xmlns:c15="http://schemas.microsoft.com/office/drawing/2012/chart" uri="{CE6537A1-D6FC-4f65-9D91-7224C49458BB}">
                <c15:layout/>
              </c:ext>
            </c:extLst>
          </c:dLbls>
          <c:cat>
            <c:strRef>
              <c:f>Sheet1!$A$2:$A$3</c:f>
              <c:strCache>
                <c:ptCount val="2"/>
                <c:pt idx="0">
                  <c:v>Medical Doctors</c:v>
                </c:pt>
                <c:pt idx="1">
                  <c:v>Nurses</c:v>
                </c:pt>
              </c:strCache>
            </c:strRef>
          </c:cat>
          <c:val>
            <c:numRef>
              <c:f>Sheet1!$B$2:$B$3</c:f>
              <c:numCache>
                <c:formatCode>General</c:formatCode>
                <c:ptCount val="2"/>
                <c:pt idx="0">
                  <c:v>100</c:v>
                </c:pt>
                <c:pt idx="1">
                  <c:v>787</c:v>
                </c:pt>
              </c:numCache>
            </c:numRef>
          </c:val>
        </c:ser>
        <c:dLbls>
          <c:showLegendKey val="0"/>
          <c:showVal val="0"/>
          <c:showCatName val="0"/>
          <c:showSerName val="0"/>
          <c:showPercent val="0"/>
          <c:showBubbleSize val="0"/>
          <c:showLeaderLines val="1"/>
        </c:dLbls>
      </c:pie3DChart>
      <c:spPr>
        <a:noFill/>
        <a:ln w="25396">
          <a:noFill/>
        </a:ln>
      </c:spPr>
    </c:plotArea>
    <c:plotVisOnly val="1"/>
    <c:dispBlanksAs val="gap"/>
    <c:showDLblsOverMax val="0"/>
  </c:chart>
  <c:spPr>
    <a:noFill/>
    <a:ln>
      <a:noFill/>
    </a:ln>
  </c:spPr>
  <c:txPr>
    <a:bodyPr/>
    <a:lstStyle/>
    <a:p>
      <a:pPr>
        <a:defRPr sz="1800" b="0" i="0" u="none" strike="noStrike" baseline="0">
          <a:solidFill>
            <a:srgbClr val="000000"/>
          </a:solidFill>
          <a:latin typeface="Times New Roman"/>
          <a:ea typeface="Times New Roman"/>
          <a:cs typeface="Times New Roman"/>
        </a:defRPr>
      </a:pPr>
      <a:endParaRPr lang="vi-VN"/>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10426329061808451"/>
          <c:y val="0.12299353926912981"/>
          <c:w val="0.87776285317276515"/>
          <c:h val="0.59231718150615786"/>
        </c:manualLayout>
      </c:layout>
      <c:barChart>
        <c:barDir val="col"/>
        <c:grouping val="percentStacked"/>
        <c:varyColors val="0"/>
        <c:ser>
          <c:idx val="0"/>
          <c:order val="0"/>
          <c:tx>
            <c:strRef>
              <c:f>Sheet1!$B$1</c:f>
              <c:strCache>
                <c:ptCount val="1"/>
                <c:pt idx="0">
                  <c:v>Strongly disagree</c:v>
                </c:pt>
              </c:strCache>
            </c:strRef>
          </c:tx>
          <c:spPr>
            <a:gradFill rotWithShape="0">
              <a:gsLst>
                <a:gs pos="0">
                  <a:srgbClr val="00E9A6"/>
                </a:gs>
                <a:gs pos="20000">
                  <a:srgbClr val="00E3A3"/>
                </a:gs>
                <a:gs pos="100000">
                  <a:srgbClr val="00AD7B"/>
                </a:gs>
              </a:gsLst>
              <a:lin ang="5400000"/>
            </a:gradFill>
            <a:ln w="25396">
              <a:noFill/>
            </a:ln>
            <a:effectLst>
              <a:outerShdw dist="35921" dir="2700000" algn="br">
                <a:srgbClr val="000000"/>
              </a:outerShdw>
            </a:effectLst>
          </c:spPr>
          <c:invertIfNegative val="0"/>
          <c:dLbls>
            <c:spPr>
              <a:noFill/>
              <a:ln w="25396">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Daily pressure at workplace</c:v>
                </c:pt>
                <c:pt idx="1">
                  <c:v>Financial problems</c:v>
                </c:pt>
                <c:pt idx="2">
                  <c:v>Leaders/managers don’t pay enough attention to professional training</c:v>
                </c:pt>
              </c:strCache>
            </c:strRef>
          </c:cat>
          <c:val>
            <c:numRef>
              <c:f>Sheet1!$B$2:$B$4</c:f>
              <c:numCache>
                <c:formatCode>General</c:formatCode>
                <c:ptCount val="3"/>
                <c:pt idx="0">
                  <c:v>7.5</c:v>
                </c:pt>
                <c:pt idx="1">
                  <c:v>8.1999999999999993</c:v>
                </c:pt>
                <c:pt idx="2">
                  <c:v>23.1</c:v>
                </c:pt>
              </c:numCache>
            </c:numRef>
          </c:val>
        </c:ser>
        <c:ser>
          <c:idx val="1"/>
          <c:order val="1"/>
          <c:tx>
            <c:strRef>
              <c:f>Sheet1!$C$1</c:f>
              <c:strCache>
                <c:ptCount val="1"/>
                <c:pt idx="0">
                  <c:v>Disagree </c:v>
                </c:pt>
              </c:strCache>
            </c:strRef>
          </c:tx>
          <c:spPr>
            <a:solidFill>
              <a:srgbClr val="FF0000"/>
            </a:solidFill>
            <a:ln w="25396">
              <a:noFill/>
            </a:ln>
            <a:effectLst>
              <a:outerShdw dist="35921" dir="2700000" algn="br">
                <a:srgbClr val="000000"/>
              </a:outerShdw>
            </a:effectLst>
          </c:spPr>
          <c:invertIfNegative val="0"/>
          <c:dLbls>
            <c:spPr>
              <a:noFill/>
              <a:ln w="25396">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Daily pressure at workplace</c:v>
                </c:pt>
                <c:pt idx="1">
                  <c:v>Financial problems</c:v>
                </c:pt>
                <c:pt idx="2">
                  <c:v>Leaders/managers don’t pay enough attention to professional training</c:v>
                </c:pt>
              </c:strCache>
            </c:strRef>
          </c:cat>
          <c:val>
            <c:numRef>
              <c:f>Sheet1!$C$2:$C$4</c:f>
              <c:numCache>
                <c:formatCode>General</c:formatCode>
                <c:ptCount val="3"/>
                <c:pt idx="0">
                  <c:v>38.799999999999997</c:v>
                </c:pt>
                <c:pt idx="1">
                  <c:v>51.4</c:v>
                </c:pt>
                <c:pt idx="2">
                  <c:v>63.8</c:v>
                </c:pt>
              </c:numCache>
            </c:numRef>
          </c:val>
        </c:ser>
        <c:ser>
          <c:idx val="2"/>
          <c:order val="2"/>
          <c:tx>
            <c:strRef>
              <c:f>Sheet1!$D$1</c:f>
              <c:strCache>
                <c:ptCount val="1"/>
                <c:pt idx="0">
                  <c:v>Agree</c:v>
                </c:pt>
              </c:strCache>
            </c:strRef>
          </c:tx>
          <c:spPr>
            <a:solidFill>
              <a:srgbClr val="3366FF"/>
            </a:solidFill>
            <a:ln w="25396">
              <a:noFill/>
            </a:ln>
            <a:effectLst>
              <a:outerShdw dist="35921" dir="2700000" algn="br">
                <a:srgbClr val="000000"/>
              </a:outerShdw>
            </a:effectLst>
          </c:spPr>
          <c:invertIfNegative val="0"/>
          <c:dLbls>
            <c:spPr>
              <a:noFill/>
              <a:ln w="25396">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Daily pressure at workplace</c:v>
                </c:pt>
                <c:pt idx="1">
                  <c:v>Financial problems</c:v>
                </c:pt>
                <c:pt idx="2">
                  <c:v>Leaders/managers don’t pay enough attention to professional training</c:v>
                </c:pt>
              </c:strCache>
            </c:strRef>
          </c:cat>
          <c:val>
            <c:numRef>
              <c:f>Sheet1!$D$2:$D$4</c:f>
              <c:numCache>
                <c:formatCode>General</c:formatCode>
                <c:ptCount val="3"/>
                <c:pt idx="0">
                  <c:v>47.3</c:v>
                </c:pt>
                <c:pt idx="1">
                  <c:v>32.5</c:v>
                </c:pt>
                <c:pt idx="2">
                  <c:v>9.6999999999999993</c:v>
                </c:pt>
              </c:numCache>
            </c:numRef>
          </c:val>
        </c:ser>
        <c:ser>
          <c:idx val="3"/>
          <c:order val="3"/>
          <c:tx>
            <c:strRef>
              <c:f>Sheet1!$E$1</c:f>
              <c:strCache>
                <c:ptCount val="1"/>
                <c:pt idx="0">
                  <c:v>Strongly Agree</c:v>
                </c:pt>
              </c:strCache>
            </c:strRef>
          </c:tx>
          <c:spPr>
            <a:solidFill>
              <a:srgbClr val="FFFF00"/>
            </a:solidFill>
            <a:ln w="25396">
              <a:noFill/>
            </a:ln>
            <a:effectLst>
              <a:outerShdw dist="35921" dir="2700000" algn="br">
                <a:srgbClr val="000000"/>
              </a:outerShdw>
            </a:effectLst>
          </c:spPr>
          <c:invertIfNegative val="0"/>
          <c:dLbls>
            <c:spPr>
              <a:noFill/>
              <a:ln w="25396">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Daily pressure at workplace</c:v>
                </c:pt>
                <c:pt idx="1">
                  <c:v>Financial problems</c:v>
                </c:pt>
                <c:pt idx="2">
                  <c:v>Leaders/managers don’t pay enough attention to professional training</c:v>
                </c:pt>
              </c:strCache>
            </c:strRef>
          </c:cat>
          <c:val>
            <c:numRef>
              <c:f>Sheet1!$E$2:$E$4</c:f>
              <c:numCache>
                <c:formatCode>General</c:formatCode>
                <c:ptCount val="3"/>
                <c:pt idx="0">
                  <c:v>6.5</c:v>
                </c:pt>
                <c:pt idx="1">
                  <c:v>7.9</c:v>
                </c:pt>
                <c:pt idx="2">
                  <c:v>3.4</c:v>
                </c:pt>
              </c:numCache>
            </c:numRef>
          </c:val>
        </c:ser>
        <c:dLbls>
          <c:showLegendKey val="0"/>
          <c:showVal val="0"/>
          <c:showCatName val="0"/>
          <c:showSerName val="0"/>
          <c:showPercent val="0"/>
          <c:showBubbleSize val="0"/>
        </c:dLbls>
        <c:gapWidth val="150"/>
        <c:overlap val="100"/>
        <c:axId val="1129597920"/>
        <c:axId val="1129602816"/>
      </c:barChart>
      <c:catAx>
        <c:axId val="1129597920"/>
        <c:scaling>
          <c:orientation val="minMax"/>
        </c:scaling>
        <c:delete val="0"/>
        <c:axPos val="b"/>
        <c:numFmt formatCode="General" sourceLinked="1"/>
        <c:majorTickMark val="out"/>
        <c:minorTickMark val="none"/>
        <c:tickLblPos val="nextTo"/>
        <c:spPr>
          <a:ln w="3174">
            <a:solidFill>
              <a:srgbClr val="808080"/>
            </a:solidFill>
            <a:prstDash val="solid"/>
          </a:ln>
        </c:spPr>
        <c:crossAx val="1129602816"/>
        <c:crosses val="autoZero"/>
        <c:auto val="1"/>
        <c:lblAlgn val="ctr"/>
        <c:lblOffset val="100"/>
        <c:noMultiLvlLbl val="0"/>
      </c:catAx>
      <c:valAx>
        <c:axId val="1129602816"/>
        <c:scaling>
          <c:orientation val="minMax"/>
        </c:scaling>
        <c:delete val="0"/>
        <c:axPos val="l"/>
        <c:majorGridlines>
          <c:spPr>
            <a:ln w="3174">
              <a:solidFill>
                <a:srgbClr val="808080"/>
              </a:solidFill>
              <a:prstDash val="solid"/>
            </a:ln>
          </c:spPr>
        </c:majorGridlines>
        <c:numFmt formatCode="0%" sourceLinked="1"/>
        <c:majorTickMark val="out"/>
        <c:minorTickMark val="none"/>
        <c:tickLblPos val="nextTo"/>
        <c:spPr>
          <a:ln w="3174">
            <a:solidFill>
              <a:srgbClr val="808080"/>
            </a:solidFill>
            <a:prstDash val="solid"/>
          </a:ln>
        </c:spPr>
        <c:crossAx val="1129597920"/>
        <c:crosses val="autoZero"/>
        <c:crossBetween val="between"/>
        <c:majorUnit val="0.2"/>
      </c:valAx>
      <c:spPr>
        <a:noFill/>
        <a:ln w="25396">
          <a:noFill/>
        </a:ln>
      </c:spPr>
    </c:plotArea>
    <c:legend>
      <c:legendPos val="b"/>
      <c:layout>
        <c:manualLayout>
          <c:xMode val="edge"/>
          <c:yMode val="edge"/>
          <c:x val="8.8127294981640153E-2"/>
          <c:y val="3.7974683544303799E-2"/>
          <c:w val="0.85801713586291306"/>
          <c:h val="7.5949367088607597E-2"/>
        </c:manualLayout>
      </c:layout>
      <c:overlay val="0"/>
      <c:spPr>
        <a:noFill/>
        <a:ln w="25396">
          <a:noFill/>
        </a:ln>
      </c:spPr>
    </c:legend>
    <c:plotVisOnly val="1"/>
    <c:dispBlanksAs val="gap"/>
    <c:showDLblsOverMax val="0"/>
  </c:chart>
  <c:spPr>
    <a:noFill/>
    <a:ln>
      <a:noFill/>
    </a:ln>
  </c:spPr>
  <c:txPr>
    <a:bodyPr/>
    <a:lstStyle/>
    <a:p>
      <a:pPr>
        <a:defRPr sz="1800" b="0" i="0" u="none" strike="noStrike" baseline="0">
          <a:solidFill>
            <a:srgbClr val="000000"/>
          </a:solidFill>
          <a:latin typeface="Times New Roman"/>
          <a:ea typeface="Times New Roman"/>
          <a:cs typeface="Times New Roman"/>
        </a:defRPr>
      </a:pPr>
      <a:endParaRPr lang="vi-VN"/>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layout/>
      <c:overlay val="0"/>
    </c:title>
    <c:autoTitleDeleted val="0"/>
    <c:plotArea>
      <c:layout/>
      <c:barChart>
        <c:barDir val="col"/>
        <c:grouping val="percentStacked"/>
        <c:varyColors val="0"/>
        <c:ser>
          <c:idx val="0"/>
          <c:order val="0"/>
          <c:tx>
            <c:strRef>
              <c:f>Sheet1!$B$1</c:f>
              <c:strCache>
                <c:ptCount val="1"/>
                <c:pt idx="0">
                  <c:v>Strongly disagree</c:v>
                </c:pt>
              </c:strCache>
            </c:strRef>
          </c:tx>
          <c:spPr>
            <a:gradFill rotWithShape="0">
              <a:gsLst>
                <a:gs pos="0">
                  <a:srgbClr val="00E9A6"/>
                </a:gs>
                <a:gs pos="20000">
                  <a:srgbClr val="00E3A3"/>
                </a:gs>
                <a:gs pos="100000">
                  <a:srgbClr val="00AD7B"/>
                </a:gs>
              </a:gsLst>
              <a:lin ang="5400000"/>
            </a:gradFill>
            <a:ln w="25396">
              <a:noFill/>
            </a:ln>
            <a:effectLst>
              <a:outerShdw dist="35921" dir="2700000" algn="br">
                <a:srgbClr val="000000"/>
              </a:outerShdw>
            </a:effectLst>
          </c:spPr>
          <c:invertIfNegative val="0"/>
          <c:dLbls>
            <c:spPr>
              <a:noFill/>
              <a:ln w="25396">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Sheet1!$A$2:$A$6</c:f>
              <c:strCache>
                <c:ptCount val="5"/>
                <c:pt idx="0">
                  <c:v>Trainings do not meet requirements from reality</c:v>
                </c:pt>
                <c:pt idx="1">
                  <c:v>Trainers' quality do not meet requirements</c:v>
                </c:pt>
                <c:pt idx="2">
                  <c:v>Inappropriate trainings for colleages</c:v>
                </c:pt>
                <c:pt idx="3">
                  <c:v>Resource limitation at sites</c:v>
                </c:pt>
                <c:pt idx="4">
                  <c:v>Not enough encouragement</c:v>
                </c:pt>
              </c:strCache>
            </c:strRef>
          </c:cat>
          <c:val>
            <c:numRef>
              <c:f>Sheet1!$B$2:$B$6</c:f>
              <c:numCache>
                <c:formatCode>General</c:formatCode>
                <c:ptCount val="5"/>
                <c:pt idx="0">
                  <c:v>12.8</c:v>
                </c:pt>
                <c:pt idx="1">
                  <c:v>15.9</c:v>
                </c:pt>
                <c:pt idx="2">
                  <c:v>6.9</c:v>
                </c:pt>
                <c:pt idx="3">
                  <c:v>3.8</c:v>
                </c:pt>
                <c:pt idx="4">
                  <c:v>5.9</c:v>
                </c:pt>
              </c:numCache>
            </c:numRef>
          </c:val>
        </c:ser>
        <c:ser>
          <c:idx val="1"/>
          <c:order val="1"/>
          <c:tx>
            <c:strRef>
              <c:f>Sheet1!$C$1</c:f>
              <c:strCache>
                <c:ptCount val="1"/>
                <c:pt idx="0">
                  <c:v>Disagree</c:v>
                </c:pt>
              </c:strCache>
            </c:strRef>
          </c:tx>
          <c:spPr>
            <a:solidFill>
              <a:srgbClr val="FF0000"/>
            </a:solidFill>
            <a:ln w="25396">
              <a:noFill/>
            </a:ln>
            <a:effectLst>
              <a:outerShdw dist="35921" dir="2700000" algn="br">
                <a:srgbClr val="000000"/>
              </a:outerShdw>
            </a:effectLst>
          </c:spPr>
          <c:invertIfNegative val="0"/>
          <c:dLbls>
            <c:spPr>
              <a:noFill/>
              <a:ln w="25396">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Sheet1!$A$2:$A$6</c:f>
              <c:strCache>
                <c:ptCount val="5"/>
                <c:pt idx="0">
                  <c:v>Trainings do not meet requirements from reality</c:v>
                </c:pt>
                <c:pt idx="1">
                  <c:v>Trainers' quality do not meet requirements</c:v>
                </c:pt>
                <c:pt idx="2">
                  <c:v>Inappropriate trainings for colleages</c:v>
                </c:pt>
                <c:pt idx="3">
                  <c:v>Resource limitation at sites</c:v>
                </c:pt>
                <c:pt idx="4">
                  <c:v>Not enough encouragement</c:v>
                </c:pt>
              </c:strCache>
            </c:strRef>
          </c:cat>
          <c:val>
            <c:numRef>
              <c:f>Sheet1!$C$2:$C$6</c:f>
              <c:numCache>
                <c:formatCode>General</c:formatCode>
                <c:ptCount val="5"/>
                <c:pt idx="0">
                  <c:v>68.2</c:v>
                </c:pt>
                <c:pt idx="1">
                  <c:v>68.900000000000006</c:v>
                </c:pt>
                <c:pt idx="2">
                  <c:v>47.4</c:v>
                </c:pt>
                <c:pt idx="3">
                  <c:v>40.9</c:v>
                </c:pt>
                <c:pt idx="4">
                  <c:v>45</c:v>
                </c:pt>
              </c:numCache>
            </c:numRef>
          </c:val>
        </c:ser>
        <c:ser>
          <c:idx val="2"/>
          <c:order val="2"/>
          <c:tx>
            <c:strRef>
              <c:f>Sheet1!$D$1</c:f>
              <c:strCache>
                <c:ptCount val="1"/>
                <c:pt idx="0">
                  <c:v>Agree</c:v>
                </c:pt>
              </c:strCache>
            </c:strRef>
          </c:tx>
          <c:spPr>
            <a:solidFill>
              <a:srgbClr val="3366FF"/>
            </a:solidFill>
            <a:ln w="25396">
              <a:noFill/>
            </a:ln>
            <a:effectLst>
              <a:outerShdw dist="35921" dir="2700000" algn="br">
                <a:srgbClr val="000000"/>
              </a:outerShdw>
            </a:effectLst>
          </c:spPr>
          <c:invertIfNegative val="0"/>
          <c:dLbls>
            <c:spPr>
              <a:noFill/>
              <a:ln w="25396">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Sheet1!$A$2:$A$6</c:f>
              <c:strCache>
                <c:ptCount val="5"/>
                <c:pt idx="0">
                  <c:v>Trainings do not meet requirements from reality</c:v>
                </c:pt>
                <c:pt idx="1">
                  <c:v>Trainers' quality do not meet requirements</c:v>
                </c:pt>
                <c:pt idx="2">
                  <c:v>Inappropriate trainings for colleages</c:v>
                </c:pt>
                <c:pt idx="3">
                  <c:v>Resource limitation at sites</c:v>
                </c:pt>
                <c:pt idx="4">
                  <c:v>Not enough encouragement</c:v>
                </c:pt>
              </c:strCache>
            </c:strRef>
          </c:cat>
          <c:val>
            <c:numRef>
              <c:f>Sheet1!$D$2:$D$6</c:f>
              <c:numCache>
                <c:formatCode>General</c:formatCode>
                <c:ptCount val="5"/>
                <c:pt idx="0">
                  <c:v>7.3</c:v>
                </c:pt>
                <c:pt idx="1">
                  <c:v>11.4</c:v>
                </c:pt>
                <c:pt idx="2">
                  <c:v>44.3</c:v>
                </c:pt>
                <c:pt idx="3">
                  <c:v>50.3</c:v>
                </c:pt>
                <c:pt idx="4">
                  <c:v>42.6</c:v>
                </c:pt>
              </c:numCache>
            </c:numRef>
          </c:val>
        </c:ser>
        <c:ser>
          <c:idx val="3"/>
          <c:order val="3"/>
          <c:tx>
            <c:strRef>
              <c:f>Sheet1!$E$1</c:f>
              <c:strCache>
                <c:ptCount val="1"/>
                <c:pt idx="0">
                  <c:v>Stronly Agree</c:v>
                </c:pt>
              </c:strCache>
            </c:strRef>
          </c:tx>
          <c:spPr>
            <a:solidFill>
              <a:srgbClr val="FFFF00"/>
            </a:solidFill>
            <a:ln w="25396">
              <a:noFill/>
            </a:ln>
            <a:effectLst>
              <a:outerShdw dist="35921" dir="2700000" algn="br">
                <a:srgbClr val="000000"/>
              </a:outerShdw>
            </a:effectLst>
          </c:spPr>
          <c:invertIfNegative val="0"/>
          <c:dLbls>
            <c:spPr>
              <a:noFill/>
              <a:ln w="25396">
                <a:noFill/>
              </a:ln>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Sheet1!$A$2:$A$6</c:f>
              <c:strCache>
                <c:ptCount val="5"/>
                <c:pt idx="0">
                  <c:v>Trainings do not meet requirements from reality</c:v>
                </c:pt>
                <c:pt idx="1">
                  <c:v>Trainers' quality do not meet requirements</c:v>
                </c:pt>
                <c:pt idx="2">
                  <c:v>Inappropriate trainings for colleages</c:v>
                </c:pt>
                <c:pt idx="3">
                  <c:v>Resource limitation at sites</c:v>
                </c:pt>
                <c:pt idx="4">
                  <c:v>Not enough encouragement</c:v>
                </c:pt>
              </c:strCache>
            </c:strRef>
          </c:cat>
          <c:val>
            <c:numRef>
              <c:f>Sheet1!$E$2:$E$6</c:f>
              <c:numCache>
                <c:formatCode>General</c:formatCode>
                <c:ptCount val="5"/>
                <c:pt idx="0">
                  <c:v>1.7</c:v>
                </c:pt>
                <c:pt idx="1">
                  <c:v>3.8</c:v>
                </c:pt>
                <c:pt idx="2">
                  <c:v>1.4</c:v>
                </c:pt>
                <c:pt idx="3">
                  <c:v>4.9000000000000004</c:v>
                </c:pt>
                <c:pt idx="4">
                  <c:v>6.5</c:v>
                </c:pt>
              </c:numCache>
            </c:numRef>
          </c:val>
        </c:ser>
        <c:dLbls>
          <c:showLegendKey val="0"/>
          <c:showVal val="1"/>
          <c:showCatName val="0"/>
          <c:showSerName val="0"/>
          <c:showPercent val="0"/>
          <c:showBubbleSize val="0"/>
        </c:dLbls>
        <c:gapWidth val="95"/>
        <c:overlap val="100"/>
        <c:axId val="1129599008"/>
        <c:axId val="1129590848"/>
      </c:barChart>
      <c:catAx>
        <c:axId val="1129599008"/>
        <c:scaling>
          <c:orientation val="minMax"/>
        </c:scaling>
        <c:delete val="0"/>
        <c:axPos val="b"/>
        <c:numFmt formatCode="General" sourceLinked="1"/>
        <c:majorTickMark val="none"/>
        <c:minorTickMark val="none"/>
        <c:tickLblPos val="nextTo"/>
        <c:spPr>
          <a:ln w="3174">
            <a:solidFill>
              <a:srgbClr val="808080"/>
            </a:solidFill>
            <a:prstDash val="solid"/>
          </a:ln>
        </c:spPr>
        <c:crossAx val="1129590848"/>
        <c:crosses val="autoZero"/>
        <c:auto val="1"/>
        <c:lblAlgn val="ctr"/>
        <c:lblOffset val="100"/>
        <c:noMultiLvlLbl val="0"/>
      </c:catAx>
      <c:valAx>
        <c:axId val="1129590848"/>
        <c:scaling>
          <c:orientation val="minMax"/>
        </c:scaling>
        <c:delete val="1"/>
        <c:axPos val="l"/>
        <c:numFmt formatCode="0%" sourceLinked="1"/>
        <c:majorTickMark val="out"/>
        <c:minorTickMark val="none"/>
        <c:tickLblPos val="nextTo"/>
        <c:crossAx val="1129599008"/>
        <c:crosses val="autoZero"/>
        <c:crossBetween val="between"/>
        <c:majorUnit val="0.2"/>
      </c:valAx>
      <c:spPr>
        <a:noFill/>
        <a:ln w="25396">
          <a:noFill/>
        </a:ln>
      </c:spPr>
    </c:plotArea>
    <c:legend>
      <c:legendPos val="t"/>
      <c:layout/>
      <c:overlay val="0"/>
      <c:spPr>
        <a:noFill/>
        <a:ln w="25396">
          <a:noFill/>
        </a:ln>
      </c:spPr>
    </c:legend>
    <c:plotVisOnly val="1"/>
    <c:dispBlanksAs val="gap"/>
    <c:showDLblsOverMax val="0"/>
  </c:chart>
  <c:spPr>
    <a:noFill/>
    <a:ln>
      <a:noFill/>
    </a:ln>
  </c:spPr>
  <c:txPr>
    <a:bodyPr/>
    <a:lstStyle/>
    <a:p>
      <a:pPr>
        <a:defRPr sz="1800" b="0" i="0" u="none" strike="noStrike" baseline="0">
          <a:solidFill>
            <a:srgbClr val="000000"/>
          </a:solidFill>
          <a:latin typeface="Times New Roman"/>
          <a:ea typeface="Times New Roman"/>
          <a:cs typeface="Times New Roman"/>
        </a:defRPr>
      </a:pPr>
      <a:endParaRPr lang="vi-V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800" b="0" i="0" u="none" strike="noStrike" baseline="0">
                <a:solidFill>
                  <a:srgbClr val="000000"/>
                </a:solidFill>
                <a:latin typeface="Times New Roman"/>
                <a:ea typeface="Times New Roman"/>
                <a:cs typeface="Times New Roman"/>
              </a:defRPr>
            </a:pPr>
            <a:r>
              <a:rPr lang="vi-VN" sz="2160" b="1" i="0" u="none" strike="noStrike" baseline="0" smtClean="0">
                <a:solidFill>
                  <a:srgbClr val="000000"/>
                </a:solidFill>
                <a:latin typeface="Times New Roman"/>
                <a:cs typeface="Times New Roman"/>
              </a:rPr>
              <a:t>Administration, management</a:t>
            </a:r>
            <a:endParaRPr lang="vi-VN" sz="2160" b="1" i="0" u="none" strike="noStrike" baseline="0">
              <a:solidFill>
                <a:srgbClr val="000000"/>
              </a:solidFill>
              <a:latin typeface="Times New Roman"/>
              <a:cs typeface="Times New Roman"/>
            </a:endParaRPr>
          </a:p>
        </c:rich>
      </c:tx>
      <c:layout>
        <c:manualLayout>
          <c:xMode val="edge"/>
          <c:yMode val="edge"/>
          <c:x val="0.15443394575678041"/>
          <c:y val="5.5598280276315151E-2"/>
        </c:manualLayout>
      </c:layout>
      <c:overlay val="0"/>
      <c:spPr>
        <a:noFill/>
        <a:ln w="25396">
          <a:noFill/>
        </a:ln>
      </c:spPr>
    </c:title>
    <c:autoTitleDeleted val="0"/>
    <c:view3D>
      <c:rotX val="15"/>
      <c:rotY val="0"/>
      <c:rAngAx val="0"/>
    </c:view3D>
    <c:floor>
      <c:thickness val="0"/>
    </c:floor>
    <c:sideWall>
      <c:thickness val="0"/>
    </c:sideWall>
    <c:backWall>
      <c:thickness val="0"/>
    </c:backWall>
    <c:plotArea>
      <c:layout>
        <c:manualLayout>
          <c:layoutTarget val="inner"/>
          <c:xMode val="edge"/>
          <c:yMode val="edge"/>
          <c:x val="4.7685039370078702E-2"/>
          <c:y val="0.26970242983430803"/>
          <c:w val="0.81944473607465707"/>
          <c:h val="0.73029749015748013"/>
        </c:manualLayout>
      </c:layout>
      <c:pie3DChart>
        <c:varyColors val="1"/>
        <c:ser>
          <c:idx val="0"/>
          <c:order val="0"/>
          <c:tx>
            <c:strRef>
              <c:f>Sheet1!$B$1</c:f>
              <c:strCache>
                <c:ptCount val="1"/>
                <c:pt idx="0">
                  <c:v>Quản lý, hành chính</c:v>
                </c:pt>
              </c:strCache>
            </c:strRef>
          </c:tx>
          <c:spPr>
            <a:gradFill rotWithShape="0">
              <a:gsLst>
                <a:gs pos="0">
                  <a:srgbClr val="00E9A6"/>
                </a:gs>
                <a:gs pos="20000">
                  <a:srgbClr val="00E3A3"/>
                </a:gs>
                <a:gs pos="100000">
                  <a:srgbClr val="00AD7B"/>
                </a:gs>
              </a:gsLst>
              <a:lin ang="5400000"/>
            </a:gradFill>
            <a:ln w="25396">
              <a:noFill/>
            </a:ln>
            <a:effectLst>
              <a:outerShdw dist="35921" dir="2700000" algn="br">
                <a:srgbClr val="000000"/>
              </a:outerShdw>
            </a:effectLst>
          </c:spPr>
          <c:dPt>
            <c:idx val="0"/>
            <c:bubble3D val="0"/>
            <c:spPr>
              <a:solidFill>
                <a:srgbClr val="7878DE"/>
              </a:solidFill>
              <a:ln w="25396">
                <a:noFill/>
              </a:ln>
              <a:effectLst>
                <a:outerShdw dist="35921" dir="2700000" algn="br">
                  <a:srgbClr val="000000"/>
                </a:outerShdw>
              </a:effectLst>
            </c:spPr>
          </c:dPt>
          <c:dPt>
            <c:idx val="1"/>
            <c:bubble3D val="0"/>
            <c:spPr>
              <a:solidFill>
                <a:srgbClr val="FF0000"/>
              </a:solidFill>
              <a:ln w="25396">
                <a:noFill/>
              </a:ln>
              <a:effectLst>
                <a:outerShdw dist="35921" dir="2700000" algn="br">
                  <a:srgbClr val="000000"/>
                </a:outerShdw>
              </a:effectLst>
            </c:spPr>
          </c:dPt>
          <c:dPt>
            <c:idx val="2"/>
            <c:bubble3D val="0"/>
            <c:spPr>
              <a:solidFill>
                <a:srgbClr val="FF9933"/>
              </a:solidFill>
              <a:ln w="25396">
                <a:noFill/>
              </a:ln>
              <a:effectLst>
                <a:outerShdw dist="35921" dir="2700000" algn="br">
                  <a:srgbClr val="000000"/>
                </a:outerShdw>
              </a:effectLst>
            </c:spPr>
          </c:dPt>
          <c:dLbls>
            <c:dLbl>
              <c:idx val="1"/>
              <c:layout>
                <c:manualLayout>
                  <c:x val="0.30618751822688806"/>
                  <c:y val="8.4063330273899839E-2"/>
                </c:manualLayout>
              </c:layout>
              <c:dLblPos val="bestFit"/>
              <c:showLegendKey val="0"/>
              <c:showVal val="1"/>
              <c:showCatName val="1"/>
              <c:showSerName val="0"/>
              <c:showPercent val="0"/>
              <c:showBubbleSize val="0"/>
              <c:extLst>
                <c:ext xmlns:c15="http://schemas.microsoft.com/office/drawing/2012/chart" uri="{CE6537A1-D6FC-4f65-9D91-7224C49458BB}">
                  <c15:layout/>
                </c:ext>
              </c:extLst>
            </c:dLbl>
            <c:dLbl>
              <c:idx val="2"/>
              <c:layout/>
              <c:dLblPos val="bestFit"/>
              <c:showLegendKey val="0"/>
              <c:showVal val="1"/>
              <c:showCatName val="1"/>
              <c:showSerName val="0"/>
              <c:showPercent val="0"/>
              <c:showBubbleSize val="0"/>
              <c:extLst>
                <c:ext xmlns:c15="http://schemas.microsoft.com/office/drawing/2012/chart" uri="{CE6537A1-D6FC-4f65-9D91-7224C49458BB}">
                  <c15:layout>
                    <c:manualLayout>
                      <c:w val="0.29259259259259263"/>
                      <c:h val="0.25996932515337423"/>
                    </c:manualLayout>
                  </c15:layout>
                </c:ext>
              </c:extLst>
            </c:dLbl>
            <c:spPr>
              <a:noFill/>
              <a:ln w="25396">
                <a:noFill/>
              </a:ln>
            </c:spPr>
            <c:txPr>
              <a:bodyPr/>
              <a:lstStyle/>
              <a:p>
                <a:pPr>
                  <a:defRPr kern="0" baseline="0"/>
                </a:pPr>
                <a:endParaRPr lang="vi-VN"/>
              </a:p>
            </c:txPr>
            <c:dLblPos val="bestFit"/>
            <c:showLegendKey val="0"/>
            <c:showVal val="1"/>
            <c:showCatName val="1"/>
            <c:showSerName val="0"/>
            <c:showPercent val="0"/>
            <c:showBubbleSize val="0"/>
            <c:showLeaderLines val="1"/>
            <c:extLst>
              <c:ext xmlns:c15="http://schemas.microsoft.com/office/drawing/2012/chart" uri="{CE6537A1-D6FC-4f65-9D91-7224C49458BB}">
                <c15:layout/>
              </c:ext>
            </c:extLst>
          </c:dLbls>
          <c:cat>
            <c:strRef>
              <c:f>Sheet1!$A$2:$A$4</c:f>
              <c:strCache>
                <c:ptCount val="3"/>
                <c:pt idx="0">
                  <c:v>BOD</c:v>
                </c:pt>
                <c:pt idx="1">
                  <c:v>Office staffs</c:v>
                </c:pt>
                <c:pt idx="2">
                  <c:v>Kitchen duties</c:v>
                </c:pt>
              </c:strCache>
            </c:strRef>
          </c:cat>
          <c:val>
            <c:numRef>
              <c:f>Sheet1!$B$2:$B$4</c:f>
              <c:numCache>
                <c:formatCode>General</c:formatCode>
                <c:ptCount val="3"/>
                <c:pt idx="0">
                  <c:v>423</c:v>
                </c:pt>
                <c:pt idx="1">
                  <c:v>1281</c:v>
                </c:pt>
                <c:pt idx="2">
                  <c:v>85</c:v>
                </c:pt>
              </c:numCache>
            </c:numRef>
          </c:val>
        </c:ser>
        <c:dLbls>
          <c:showLegendKey val="0"/>
          <c:showVal val="0"/>
          <c:showCatName val="0"/>
          <c:showSerName val="0"/>
          <c:showPercent val="0"/>
          <c:showBubbleSize val="0"/>
          <c:showLeaderLines val="1"/>
        </c:dLbls>
      </c:pie3DChart>
      <c:spPr>
        <a:noFill/>
        <a:ln w="25396">
          <a:noFill/>
        </a:ln>
      </c:spPr>
    </c:plotArea>
    <c:plotVisOnly val="1"/>
    <c:dispBlanksAs val="gap"/>
    <c:showDLblsOverMax val="0"/>
  </c:chart>
  <c:spPr>
    <a:noFill/>
    <a:ln>
      <a:noFill/>
    </a:ln>
  </c:spPr>
  <c:txPr>
    <a:bodyPr/>
    <a:lstStyle/>
    <a:p>
      <a:pPr>
        <a:defRPr sz="1800" b="0" i="0" u="none" strike="noStrike" baseline="0">
          <a:solidFill>
            <a:srgbClr val="000000"/>
          </a:solidFill>
          <a:latin typeface="Times New Roman"/>
          <a:ea typeface="Times New Roman"/>
          <a:cs typeface="Times New Roman"/>
        </a:defRPr>
      </a:pPr>
      <a:endParaRPr lang="vi-V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spPr>
            <a:ln>
              <a:noFill/>
            </a:ln>
          </c:spPr>
          <c:dPt>
            <c:idx val="0"/>
            <c:bubble3D val="0"/>
            <c:spPr>
              <a:solidFill>
                <a:schemeClr val="tx1"/>
              </a:solidFill>
              <a:ln w="19050">
                <a:noFill/>
              </a:ln>
              <a:effectLst/>
            </c:spPr>
          </c:dPt>
          <c:dPt>
            <c:idx val="1"/>
            <c:bubble3D val="0"/>
            <c:spPr>
              <a:solidFill>
                <a:srgbClr val="FFFF00"/>
              </a:solidFill>
              <a:ln w="19050">
                <a:noFill/>
              </a:ln>
              <a:effectLst/>
            </c:spPr>
          </c:dPt>
          <c:dPt>
            <c:idx val="2"/>
            <c:bubble3D val="0"/>
            <c:spPr>
              <a:solidFill>
                <a:srgbClr val="FF3399"/>
              </a:solidFill>
              <a:ln w="19050">
                <a:noFill/>
              </a:ln>
              <a:effectLst/>
            </c:spPr>
          </c:dPt>
          <c:dPt>
            <c:idx val="3"/>
            <c:bubble3D val="0"/>
            <c:spPr>
              <a:solidFill>
                <a:srgbClr val="00B050"/>
              </a:solidFill>
              <a:ln w="19050">
                <a:noFill/>
              </a:ln>
              <a:effectLst/>
            </c:spPr>
          </c:dPt>
          <c:dPt>
            <c:idx val="4"/>
            <c:bubble3D val="0"/>
            <c:spPr>
              <a:solidFill>
                <a:srgbClr val="0070C0"/>
              </a:solidFill>
              <a:ln w="19050">
                <a:noFill/>
              </a:ln>
              <a:effectLst/>
            </c:spPr>
          </c:dPt>
          <c:dLbls>
            <c:spPr>
              <a:noFill/>
              <a:ln>
                <a:solidFill>
                  <a:schemeClr val="accent1">
                    <a:hueOff val="0"/>
                    <a:satOff val="0"/>
                    <a:lumOff val="0"/>
                  </a:schemeClr>
                </a:solidFill>
              </a:ln>
              <a:effectLst/>
            </c:spPr>
            <c:txPr>
              <a:bodyPr rot="0" spcFirstLastPara="1" vertOverflow="ellipsis" vert="horz" wrap="square" anchor="ctr" anchorCtr="1"/>
              <a:lstStyle/>
              <a:p>
                <a:pPr>
                  <a:defRPr sz="1700" b="0" i="0" u="none" strike="noStrike" kern="1200" baseline="0">
                    <a:solidFill>
                      <a:schemeClr val="dk1"/>
                    </a:solidFill>
                    <a:latin typeface="+mn-lt"/>
                    <a:ea typeface="+mn-ea"/>
                    <a:cs typeface="+mn-cs"/>
                  </a:defRPr>
                </a:pPr>
                <a:endParaRPr lang="vi-V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Sheet1!$A$2:$A$6</c:f>
              <c:strCache>
                <c:ptCount val="5"/>
                <c:pt idx="0">
                  <c:v>Postgraduate</c:v>
                </c:pt>
                <c:pt idx="1">
                  <c:v>Graduate</c:v>
                </c:pt>
                <c:pt idx="2">
                  <c:v>Intermediate</c:v>
                </c:pt>
                <c:pt idx="3">
                  <c:v>Beginning with certificate</c:v>
                </c:pt>
                <c:pt idx="4">
                  <c:v>Not yet technically trained</c:v>
                </c:pt>
              </c:strCache>
            </c:strRef>
          </c:cat>
          <c:val>
            <c:numRef>
              <c:f>Sheet1!$B$2:$B$6</c:f>
              <c:numCache>
                <c:formatCode>General</c:formatCode>
                <c:ptCount val="5"/>
                <c:pt idx="0">
                  <c:v>0.5</c:v>
                </c:pt>
                <c:pt idx="1">
                  <c:v>42.2</c:v>
                </c:pt>
                <c:pt idx="2">
                  <c:v>31.1</c:v>
                </c:pt>
                <c:pt idx="3">
                  <c:v>9.4</c:v>
                </c:pt>
                <c:pt idx="4">
                  <c:v>16.8</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w="25400" cap="flat" cmpd="sng" algn="ctr">
      <a:noFill/>
      <a:prstDash val="solid"/>
    </a:ln>
    <a:effectLst/>
  </c:spPr>
  <c:txPr>
    <a:bodyPr/>
    <a:lstStyle/>
    <a:p>
      <a:pPr>
        <a:defRPr>
          <a:solidFill>
            <a:schemeClr val="dk1"/>
          </a:solidFill>
          <a:latin typeface="+mn-lt"/>
          <a:ea typeface="+mn-ea"/>
          <a:cs typeface="+mn-cs"/>
        </a:defRPr>
      </a:pPr>
      <a:endParaRPr lang="vi-V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0.28750000000000003"/>
          <c:y val="0.19662475393700801"/>
          <c:w val="0.70330528215223098"/>
          <c:h val="0.80337524606299204"/>
        </c:manualLayout>
      </c:layout>
      <c:pie3DChart>
        <c:varyColors val="1"/>
        <c:ser>
          <c:idx val="0"/>
          <c:order val="0"/>
          <c:tx>
            <c:strRef>
              <c:f>Sheet1!$B$1</c:f>
              <c:strCache>
                <c:ptCount val="1"/>
                <c:pt idx="0">
                  <c:v>Sales</c:v>
                </c:pt>
              </c:strCache>
            </c:strRef>
          </c:tx>
          <c:spPr>
            <a:gradFill rotWithShape="0">
              <a:gsLst>
                <a:gs pos="0">
                  <a:srgbClr val="00E9A6"/>
                </a:gs>
                <a:gs pos="20000">
                  <a:srgbClr val="00E3A3"/>
                </a:gs>
                <a:gs pos="100000">
                  <a:srgbClr val="00AD7B"/>
                </a:gs>
              </a:gsLst>
              <a:lin ang="5400000"/>
            </a:gradFill>
            <a:ln w="25414">
              <a:noFill/>
            </a:ln>
            <a:effectLst>
              <a:outerShdw dist="35921" dir="2700000" algn="br">
                <a:srgbClr val="000000"/>
              </a:outerShdw>
            </a:effectLst>
          </c:spPr>
          <c:explosion val="25"/>
          <c:dPt>
            <c:idx val="0"/>
            <c:bubble3D val="0"/>
            <c:spPr>
              <a:solidFill>
                <a:srgbClr val="33CC33"/>
              </a:solidFill>
              <a:ln w="25414">
                <a:noFill/>
              </a:ln>
              <a:effectLst>
                <a:outerShdw dist="35921" dir="2700000" algn="br">
                  <a:srgbClr val="000000"/>
                </a:outerShdw>
              </a:effectLst>
            </c:spPr>
          </c:dPt>
          <c:dPt>
            <c:idx val="1"/>
            <c:bubble3D val="0"/>
            <c:spPr>
              <a:solidFill>
                <a:srgbClr val="FF0000"/>
              </a:solidFill>
              <a:ln w="25414">
                <a:noFill/>
              </a:ln>
              <a:effectLst>
                <a:outerShdw dist="35921" dir="2700000" algn="br">
                  <a:srgbClr val="000000"/>
                </a:outerShdw>
              </a:effectLst>
            </c:spPr>
          </c:dPt>
          <c:dLbls>
            <c:dLbl>
              <c:idx val="0"/>
              <c:layout>
                <c:manualLayout>
                  <c:x val="-8.66549376640421E-2"/>
                  <c:y val="-0.31937500000000008"/>
                </c:manualLayout>
              </c:layout>
              <c:tx>
                <c:rich>
                  <a:bodyPr/>
                  <a:lstStyle/>
                  <a:p>
                    <a:r>
                      <a:rPr lang="en-US" dirty="0" smtClean="0"/>
                      <a:t>Hanoi</a:t>
                    </a:r>
                    <a:r>
                      <a:rPr lang="en-US" baseline="0" dirty="0" smtClean="0"/>
                      <a:t>; </a:t>
                    </a:r>
                    <a:fld id="{3C3B53DF-77BB-4C68-9635-CD9804687F00}" type="VALUE">
                      <a:rPr lang="en-US" baseline="0"/>
                      <a:pPr/>
                      <a:t>[VALUE]</a:t>
                    </a:fld>
                    <a:r>
                      <a:rPr lang="en-US" baseline="0" dirty="0"/>
                      <a:t>; </a:t>
                    </a:r>
                    <a:fld id="{61E25000-9BAC-42C9-95E6-D361EBA9CC0A}" type="PERCENTAGE">
                      <a:rPr lang="en-US" baseline="0"/>
                      <a:pPr/>
                      <a:t>[PERCENTAGE]</a:t>
                    </a:fld>
                    <a:endParaRPr lang="en-US" baseline="0" dirty="0"/>
                  </a:p>
                </c:rich>
              </c:tx>
              <c:dLblPos val="bestFit"/>
              <c:showLegendKey val="0"/>
              <c:showVal val="1"/>
              <c:showCatName val="1"/>
              <c:showSerName val="0"/>
              <c:showPercent val="1"/>
              <c:showBubbleSize val="0"/>
              <c:extLst>
                <c:ext xmlns:c15="http://schemas.microsoft.com/office/drawing/2012/chart" uri="{CE6537A1-D6FC-4f65-9D91-7224C49458BB}">
                  <c15:layout/>
                  <c15:dlblFieldTable/>
                  <c15:showDataLabelsRange val="0"/>
                </c:ext>
              </c:extLst>
            </c:dLbl>
            <c:dLbl>
              <c:idx val="1"/>
              <c:layout>
                <c:manualLayout>
                  <c:x val="0.17923326771653536"/>
                  <c:y val="-3.8958661417322842E-2"/>
                </c:manualLayout>
              </c:layout>
              <c:tx>
                <c:rich>
                  <a:bodyPr/>
                  <a:lstStyle/>
                  <a:p>
                    <a:pPr>
                      <a:defRPr b="1"/>
                    </a:pPr>
                    <a:r>
                      <a:rPr lang="en-US" baseline="0" dirty="0" smtClean="0"/>
                      <a:t>Khanh HOa; </a:t>
                    </a:r>
                    <a:fld id="{1236B149-3322-4F7C-9845-11AB1AF11B34}" type="VALUE">
                      <a:rPr lang="en-US" baseline="0"/>
                      <a:pPr>
                        <a:defRPr b="1"/>
                      </a:pPr>
                      <a:t>[VALUE]</a:t>
                    </a:fld>
                    <a:r>
                      <a:rPr lang="en-US" baseline="0" dirty="0"/>
                      <a:t>; </a:t>
                    </a:r>
                    <a:fld id="{DC25F95A-1664-49F5-8735-7B1A6E004FC6}" type="PERCENTAGE">
                      <a:rPr lang="en-US" baseline="0"/>
                      <a:pPr>
                        <a:defRPr b="1"/>
                      </a:pPr>
                      <a:t>[PERCENTAGE]</a:t>
                    </a:fld>
                    <a:endParaRPr lang="en-US" baseline="0" dirty="0"/>
                  </a:p>
                </c:rich>
              </c:tx>
              <c:numFmt formatCode="0.0%" sourceLinked="0"/>
              <c:spPr>
                <a:noFill/>
                <a:ln w="25414">
                  <a:noFill/>
                </a:ln>
              </c:spPr>
              <c:dLblPos val="bestFit"/>
              <c:showLegendKey val="0"/>
              <c:showVal val="1"/>
              <c:showCatName val="1"/>
              <c:showSerName val="0"/>
              <c:showPercent val="1"/>
              <c:showBubbleSize val="0"/>
              <c:extLst>
                <c:ext xmlns:c15="http://schemas.microsoft.com/office/drawing/2012/chart" uri="{CE6537A1-D6FC-4f65-9D91-7224C49458BB}">
                  <c15:layout/>
                  <c15:dlblFieldTable/>
                  <c15:showDataLabelsRange val="0"/>
                </c:ext>
              </c:extLst>
            </c:dLbl>
            <c:spPr>
              <a:noFill/>
              <a:ln w="25414">
                <a:noFill/>
              </a:ln>
            </c:spPr>
            <c:txPr>
              <a:bodyPr/>
              <a:lstStyle/>
              <a:p>
                <a:pPr>
                  <a:defRPr b="1"/>
                </a:pPr>
                <a:endParaRPr lang="vi-VN"/>
              </a:p>
            </c:txPr>
            <c:dLblPos val="bestFit"/>
            <c:showLegendKey val="0"/>
            <c:showVal val="1"/>
            <c:showCatName val="1"/>
            <c:showSerName val="0"/>
            <c:showPercent val="1"/>
            <c:showBubbleSize val="0"/>
            <c:showLeaderLines val="1"/>
            <c:extLst>
              <c:ext xmlns:c15="http://schemas.microsoft.com/office/drawing/2012/chart" uri="{CE6537A1-D6FC-4f65-9D91-7224C49458BB}"/>
            </c:extLst>
          </c:dLbls>
          <c:cat>
            <c:strRef>
              <c:f>Sheet1!$A$2:$A$3</c:f>
              <c:strCache>
                <c:ptCount val="2"/>
                <c:pt idx="0">
                  <c:v>Hà Nội</c:v>
                </c:pt>
                <c:pt idx="1">
                  <c:v>Khánh Hoà</c:v>
                </c:pt>
              </c:strCache>
            </c:strRef>
          </c:cat>
          <c:val>
            <c:numRef>
              <c:f>Sheet1!$B$2:$B$3</c:f>
              <c:numCache>
                <c:formatCode>General</c:formatCode>
                <c:ptCount val="2"/>
                <c:pt idx="0">
                  <c:v>265</c:v>
                </c:pt>
                <c:pt idx="1">
                  <c:v>35</c:v>
                </c:pt>
              </c:numCache>
            </c:numRef>
          </c:val>
        </c:ser>
        <c:dLbls>
          <c:showLegendKey val="0"/>
          <c:showVal val="0"/>
          <c:showCatName val="0"/>
          <c:showSerName val="0"/>
          <c:showPercent val="0"/>
          <c:showBubbleSize val="0"/>
          <c:showLeaderLines val="1"/>
        </c:dLbls>
      </c:pie3DChart>
      <c:spPr>
        <a:noFill/>
        <a:ln w="25414">
          <a:noFill/>
        </a:ln>
      </c:spPr>
    </c:plotArea>
    <c:plotVisOnly val="1"/>
    <c:dispBlanksAs val="gap"/>
    <c:showDLblsOverMax val="0"/>
  </c:chart>
  <c:spPr>
    <a:noFill/>
    <a:ln>
      <a:noFill/>
    </a:ln>
  </c:spPr>
  <c:txPr>
    <a:bodyPr/>
    <a:lstStyle/>
    <a:p>
      <a:pPr>
        <a:defRPr sz="1801" b="0" i="0" u="none" strike="noStrike" baseline="0">
          <a:solidFill>
            <a:srgbClr val="000000"/>
          </a:solidFill>
          <a:latin typeface="Times New Roman"/>
          <a:ea typeface="Times New Roman"/>
          <a:cs typeface="Times New Roman"/>
        </a:defRPr>
      </a:pPr>
      <a:endParaRPr lang="vi-V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rgbClr val="92D050"/>
            </a:solidFill>
          </c:spPr>
          <c:dPt>
            <c:idx val="0"/>
            <c:bubble3D val="0"/>
            <c:spPr>
              <a:solidFill>
                <a:srgbClr val="92D050"/>
              </a:solidFill>
              <a:ln w="19050">
                <a:solidFill>
                  <a:schemeClr val="lt1"/>
                </a:solidFill>
              </a:ln>
              <a:effectLst/>
            </c:spPr>
          </c:dPt>
          <c:dPt>
            <c:idx val="1"/>
            <c:bubble3D val="0"/>
            <c:spPr>
              <a:solidFill>
                <a:srgbClr val="FFCC66"/>
              </a:solidFill>
              <a:ln w="19050">
                <a:solidFill>
                  <a:schemeClr val="lt1"/>
                </a:solidFill>
              </a:ln>
              <a:effectLst/>
            </c:spPr>
          </c:dPt>
          <c:dLbls>
            <c:dLbl>
              <c:idx val="0"/>
              <c:layout>
                <c:manualLayout>
                  <c:x val="-6.340579710144921E-2"/>
                  <c:y val="0.19187234612689122"/>
                </c:manualLayout>
              </c:layout>
              <c:tx>
                <c:rich>
                  <a:bodyPr rot="0" spcFirstLastPara="1" vertOverflow="ellipsis" vert="horz" wrap="square" lIns="38100" tIns="19050" rIns="38100" bIns="19050" anchor="ctr" anchorCtr="1">
                    <a:noAutofit/>
                  </a:bodyPr>
                  <a:lstStyle/>
                  <a:p>
                    <a:pPr>
                      <a:defRPr sz="1700" b="0" i="0" u="none" strike="noStrike" kern="1200" baseline="0">
                        <a:solidFill>
                          <a:schemeClr val="tx1">
                            <a:lumMod val="75000"/>
                            <a:lumOff val="25000"/>
                          </a:schemeClr>
                        </a:solidFill>
                        <a:latin typeface="+mn-lt"/>
                        <a:ea typeface="+mn-ea"/>
                        <a:cs typeface="+mn-cs"/>
                      </a:defRPr>
                    </a:pPr>
                    <a:fld id="{5736E8DB-4734-43DD-A7F6-7CCECDCAED6D}" type="CATEGORYNAME">
                      <a:rPr lang="en-US" sz="1700"/>
                      <a:pPr>
                        <a:defRPr sz="1700"/>
                      </a:pPr>
                      <a:t>[CATEGORY NAME]</a:t>
                    </a:fld>
                    <a:r>
                      <a:rPr lang="en-US" sz="1700" baseline="0" dirty="0"/>
                      <a:t>
</a:t>
                    </a:r>
                    <a:fld id="{3549802C-3FE4-4A67-8AFF-280F23392C75}" type="PERCENTAGE">
                      <a:rPr lang="en-US" sz="1700" baseline="0"/>
                      <a:pPr>
                        <a:defRPr sz="1700"/>
                      </a:pPr>
                      <a:t>[PERCENTAGE]</a:t>
                    </a:fld>
                    <a:endParaRPr lang="en-US" sz="1700" baseline="0" dirty="0"/>
                  </a:p>
                </c:rich>
              </c:tx>
              <c:spPr>
                <a:noFill/>
                <a:ln>
                  <a:noFill/>
                </a:ln>
                <a:effectLst/>
              </c:spPr>
              <c:txPr>
                <a:bodyPr rot="0" spcFirstLastPara="1" vertOverflow="ellipsis" vert="horz" wrap="square" lIns="38100" tIns="19050" rIns="38100" bIns="19050" anchor="ctr" anchorCtr="1">
                  <a:noAutofit/>
                </a:bodyPr>
                <a:lstStyle/>
                <a:p>
                  <a:pPr>
                    <a:defRPr sz="1700" b="0" i="0" u="none" strike="noStrike" kern="1200" baseline="0">
                      <a:solidFill>
                        <a:schemeClr val="tx1">
                          <a:lumMod val="75000"/>
                          <a:lumOff val="25000"/>
                        </a:schemeClr>
                      </a:solidFill>
                      <a:latin typeface="+mn-lt"/>
                      <a:ea typeface="+mn-ea"/>
                      <a:cs typeface="+mn-cs"/>
                    </a:defRPr>
                  </a:pPr>
                  <a:endParaRPr lang="vi-VN"/>
                </a:p>
              </c:txPr>
              <c:showLegendKey val="0"/>
              <c:showVal val="0"/>
              <c:showCatName val="1"/>
              <c:showSerName val="0"/>
              <c:showPercent val="1"/>
              <c:showBubbleSize val="0"/>
              <c:extLst>
                <c:ext xmlns:c15="http://schemas.microsoft.com/office/drawing/2012/chart" uri="{CE6537A1-D6FC-4f65-9D91-7224C49458BB}">
                  <c15:layout>
                    <c:manualLayout>
                      <c:w val="0.1897644927536232"/>
                      <c:h val="0.19371727748691098"/>
                    </c:manualLayout>
                  </c15:layout>
                  <c15:dlblFieldTable/>
                  <c15:showDataLabelsRange val="0"/>
                </c:ext>
              </c:extLst>
            </c:dLbl>
            <c:dLbl>
              <c:idx val="1"/>
              <c:layout/>
              <c:tx>
                <c:rich>
                  <a:bodyPr rot="0" spcFirstLastPara="1" vertOverflow="ellipsis" vert="horz" wrap="square" lIns="38100" tIns="19050" rIns="38100" bIns="19050" anchor="ctr" anchorCtr="1">
                    <a:noAutofit/>
                  </a:bodyPr>
                  <a:lstStyle/>
                  <a:p>
                    <a:pPr>
                      <a:defRPr sz="1700" b="0" i="0" u="none" strike="noStrike" kern="1200" baseline="0">
                        <a:solidFill>
                          <a:schemeClr val="tx1">
                            <a:lumMod val="75000"/>
                            <a:lumOff val="25000"/>
                          </a:schemeClr>
                        </a:solidFill>
                        <a:latin typeface="+mn-lt"/>
                        <a:ea typeface="+mn-ea"/>
                        <a:cs typeface="+mn-cs"/>
                      </a:defRPr>
                    </a:pPr>
                    <a:fld id="{E6E0EFD1-E5C8-407E-B4D6-504D8379380B}" type="CATEGORYNAME">
                      <a:rPr lang="en-US" sz="1700"/>
                      <a:pPr>
                        <a:defRPr sz="1700"/>
                      </a:pPr>
                      <a:t>[CATEGORY NAME]</a:t>
                    </a:fld>
                    <a:r>
                      <a:rPr lang="en-US" sz="1700" baseline="0" dirty="0"/>
                      <a:t>
</a:t>
                    </a:r>
                    <a:fld id="{02837468-9D16-4047-A940-CB51A8BE0164}" type="PERCENTAGE">
                      <a:rPr lang="en-US" sz="1700" baseline="0"/>
                      <a:pPr>
                        <a:defRPr sz="1700"/>
                      </a:pPr>
                      <a:t>[PERCENTAGE]</a:t>
                    </a:fld>
                    <a:endParaRPr lang="en-US" sz="1700" baseline="0" dirty="0"/>
                  </a:p>
                </c:rich>
              </c:tx>
              <c:spPr>
                <a:noFill/>
                <a:ln>
                  <a:noFill/>
                </a:ln>
                <a:effectLst/>
              </c:spPr>
              <c:txPr>
                <a:bodyPr rot="0" spcFirstLastPara="1" vertOverflow="ellipsis" vert="horz" wrap="square" lIns="38100" tIns="19050" rIns="38100" bIns="19050" anchor="ctr" anchorCtr="1">
                  <a:noAutofit/>
                </a:bodyPr>
                <a:lstStyle/>
                <a:p>
                  <a:pPr>
                    <a:defRPr sz="1700" b="0" i="0" u="none" strike="noStrike" kern="1200" baseline="0">
                      <a:solidFill>
                        <a:schemeClr val="tx1">
                          <a:lumMod val="75000"/>
                          <a:lumOff val="25000"/>
                        </a:schemeClr>
                      </a:solidFill>
                      <a:latin typeface="+mn-lt"/>
                      <a:ea typeface="+mn-ea"/>
                      <a:cs typeface="+mn-cs"/>
                    </a:defRPr>
                  </a:pPr>
                  <a:endParaRPr lang="vi-VN"/>
                </a:p>
              </c:txPr>
              <c:showLegendKey val="0"/>
              <c:showVal val="0"/>
              <c:showCatName val="1"/>
              <c:showSerName val="0"/>
              <c:showPercent val="1"/>
              <c:showBubbleSize val="0"/>
              <c:extLst>
                <c:ext xmlns:c15="http://schemas.microsoft.com/office/drawing/2012/chart" uri="{CE6537A1-D6FC-4f65-9D91-7224C49458BB}">
                  <c15:layout>
                    <c:manualLayout>
                      <c:w val="0.24320652173913043"/>
                      <c:h val="0.21465968586387435"/>
                    </c:manualLayout>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700" b="0" i="0" u="none" strike="noStrike" kern="1200" baseline="0">
                    <a:solidFill>
                      <a:schemeClr val="tx1">
                        <a:lumMod val="75000"/>
                        <a:lumOff val="25000"/>
                      </a:schemeClr>
                    </a:solidFill>
                    <a:latin typeface="+mn-lt"/>
                    <a:ea typeface="+mn-ea"/>
                    <a:cs typeface="+mn-cs"/>
                  </a:defRPr>
                </a:pPr>
                <a:endParaRPr lang="vi-V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Sheet1!$A$2:$A$3</c:f>
              <c:strCache>
                <c:ptCount val="2"/>
                <c:pt idx="0">
                  <c:v>Voluntary</c:v>
                </c:pt>
                <c:pt idx="1">
                  <c:v>Mandatory</c:v>
                </c:pt>
              </c:strCache>
            </c:strRef>
          </c:cat>
          <c:val>
            <c:numRef>
              <c:f>Sheet1!$B$2:$B$3</c:f>
              <c:numCache>
                <c:formatCode>General</c:formatCode>
                <c:ptCount val="2"/>
                <c:pt idx="0">
                  <c:v>32.200000000000003</c:v>
                </c:pt>
                <c:pt idx="1">
                  <c:v>67.8</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vi-VN"/>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dirty="0" smtClean="0"/>
              <a:t>N=300</a:t>
            </a:r>
            <a:endParaRPr lang="en-US" b="1"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vi-VN"/>
        </a:p>
      </c:txPr>
    </c:title>
    <c:autoTitleDeleted val="0"/>
    <c:plotArea>
      <c:layout/>
      <c:pieChart>
        <c:varyColors val="1"/>
        <c:ser>
          <c:idx val="0"/>
          <c:order val="0"/>
          <c:tx>
            <c:strRef>
              <c:f>Sheet1!$B$1</c:f>
              <c:strCache>
                <c:ptCount val="1"/>
                <c:pt idx="0">
                  <c:v>Sales</c:v>
                </c:pt>
              </c:strCache>
            </c:strRef>
          </c:tx>
          <c:dPt>
            <c:idx val="0"/>
            <c:bubble3D val="0"/>
            <c:spPr>
              <a:solidFill>
                <a:srgbClr val="00B0F0"/>
              </a:solidFill>
              <a:ln w="19050">
                <a:solidFill>
                  <a:schemeClr val="lt1"/>
                </a:solidFill>
              </a:ln>
              <a:effectLst/>
            </c:spPr>
          </c:dPt>
          <c:dPt>
            <c:idx val="1"/>
            <c:bubble3D val="0"/>
            <c:spPr>
              <a:solidFill>
                <a:srgbClr val="FFC000"/>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900" b="0" i="0" u="none" strike="noStrike" kern="1200" baseline="0">
                    <a:solidFill>
                      <a:schemeClr val="tx1">
                        <a:lumMod val="75000"/>
                        <a:lumOff val="25000"/>
                      </a:schemeClr>
                    </a:solidFill>
                    <a:latin typeface="+mn-lt"/>
                    <a:ea typeface="+mn-ea"/>
                    <a:cs typeface="+mn-cs"/>
                  </a:defRPr>
                </a:pPr>
                <a:endParaRPr lang="vi-V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Sheet1!$A$2:$A$3</c:f>
              <c:strCache>
                <c:ptCount val="2"/>
                <c:pt idx="0">
                  <c:v>Male</c:v>
                </c:pt>
                <c:pt idx="1">
                  <c:v>Female</c:v>
                </c:pt>
              </c:strCache>
            </c:strRef>
          </c:cat>
          <c:val>
            <c:numRef>
              <c:f>Sheet1!$B$2:$B$3</c:f>
              <c:numCache>
                <c:formatCode>General</c:formatCode>
                <c:ptCount val="2"/>
                <c:pt idx="0">
                  <c:v>78.7</c:v>
                </c:pt>
                <c:pt idx="1">
                  <c:v>21.299999999999997</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vi-VN"/>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dirty="0"/>
              <a:t>N=300</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vi-VN"/>
        </a:p>
      </c:txPr>
    </c:title>
    <c:autoTitleDeleted val="0"/>
    <c:plotArea>
      <c:layout/>
      <c:pieChart>
        <c:varyColors val="1"/>
        <c:ser>
          <c:idx val="0"/>
          <c:order val="0"/>
          <c:tx>
            <c:strRef>
              <c:f>Sheet1!$B$1</c:f>
              <c:strCache>
                <c:ptCount val="1"/>
                <c:pt idx="0">
                  <c:v>N=300</c:v>
                </c:pt>
              </c:strCache>
            </c:strRef>
          </c:tx>
          <c:dPt>
            <c:idx val="0"/>
            <c:bubble3D val="0"/>
            <c:spPr>
              <a:solidFill>
                <a:schemeClr val="accent1"/>
              </a:solidFill>
              <a:ln w="19050">
                <a:solidFill>
                  <a:schemeClr val="lt1"/>
                </a:solidFill>
              </a:ln>
              <a:effectLst/>
            </c:spPr>
          </c:dPt>
          <c:dPt>
            <c:idx val="1"/>
            <c:bubble3D val="0"/>
            <c:spPr>
              <a:solidFill>
                <a:schemeClr val="accent3">
                  <a:lumMod val="85000"/>
                </a:schemeClr>
              </a:solidFill>
              <a:ln w="19050">
                <a:solidFill>
                  <a:schemeClr val="lt1"/>
                </a:solidFill>
              </a:ln>
              <a:effectLst/>
            </c:spPr>
          </c:dPt>
          <c:dPt>
            <c:idx val="2"/>
            <c:bubble3D val="0"/>
            <c:spPr>
              <a:solidFill>
                <a:srgbClr val="00B0F0"/>
              </a:solidFill>
              <a:ln w="19050">
                <a:solidFill>
                  <a:schemeClr val="lt1"/>
                </a:solidFill>
              </a:ln>
              <a:effectLst/>
            </c:spPr>
          </c:dPt>
          <c:dPt>
            <c:idx val="3"/>
            <c:bubble3D val="0"/>
            <c:spPr>
              <a:solidFill>
                <a:srgbClr val="FF3399"/>
              </a:solidFill>
              <a:ln w="19050">
                <a:solidFill>
                  <a:schemeClr val="lt1"/>
                </a:solidFill>
              </a:ln>
              <a:effectLst/>
            </c:spPr>
          </c:dPt>
          <c:dPt>
            <c:idx val="4"/>
            <c:bubble3D val="0"/>
            <c:spPr>
              <a:solidFill>
                <a:srgbClr val="FFC000"/>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700" b="0" i="0" u="none" strike="noStrike" kern="1200" baseline="0">
                    <a:solidFill>
                      <a:schemeClr val="tx1">
                        <a:lumMod val="75000"/>
                        <a:lumOff val="25000"/>
                      </a:schemeClr>
                    </a:solidFill>
                    <a:latin typeface="+mn-lt"/>
                    <a:ea typeface="+mn-ea"/>
                    <a:cs typeface="+mn-cs"/>
                  </a:defRPr>
                </a:pPr>
                <a:endParaRPr lang="vi-V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Sheet1!$A$2:$A$6</c:f>
              <c:strCache>
                <c:ptCount val="5"/>
                <c:pt idx="0">
                  <c:v>Social Work</c:v>
                </c:pt>
                <c:pt idx="1">
                  <c:v>Other Social sciences</c:v>
                </c:pt>
                <c:pt idx="2">
                  <c:v>Others</c:v>
                </c:pt>
                <c:pt idx="3">
                  <c:v>Economics</c:v>
                </c:pt>
                <c:pt idx="4">
                  <c:v>Medicine &amp; Pharmacy</c:v>
                </c:pt>
              </c:strCache>
            </c:strRef>
          </c:cat>
          <c:val>
            <c:numRef>
              <c:f>Sheet1!$B$2:$B$6</c:f>
              <c:numCache>
                <c:formatCode>General</c:formatCode>
                <c:ptCount val="5"/>
                <c:pt idx="0">
                  <c:v>10</c:v>
                </c:pt>
                <c:pt idx="1">
                  <c:v>12</c:v>
                </c:pt>
                <c:pt idx="2">
                  <c:v>41.3</c:v>
                </c:pt>
                <c:pt idx="3">
                  <c:v>22</c:v>
                </c:pt>
                <c:pt idx="4">
                  <c:v>14.7</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vi-VN"/>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dirty="0"/>
              <a:t>N=300</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vi-VN"/>
        </a:p>
      </c:txPr>
    </c:title>
    <c:autoTitleDeleted val="0"/>
    <c:plotArea>
      <c:layout/>
      <c:pieChart>
        <c:varyColors val="1"/>
        <c:ser>
          <c:idx val="0"/>
          <c:order val="0"/>
          <c:tx>
            <c:strRef>
              <c:f>Sheet1!$B$1</c:f>
              <c:strCache>
                <c:ptCount val="1"/>
                <c:pt idx="0">
                  <c:v>N=300</c:v>
                </c:pt>
              </c:strCache>
            </c:strRef>
          </c:tx>
          <c:dPt>
            <c:idx val="0"/>
            <c:bubble3D val="0"/>
            <c:spPr>
              <a:solidFill>
                <a:schemeClr val="accent1"/>
              </a:solidFill>
              <a:ln w="19050">
                <a:solidFill>
                  <a:schemeClr val="lt1"/>
                </a:solidFill>
              </a:ln>
              <a:effectLst/>
            </c:spPr>
          </c:dPt>
          <c:dPt>
            <c:idx val="1"/>
            <c:bubble3D val="0"/>
            <c:spPr>
              <a:solidFill>
                <a:srgbClr val="FFFF00"/>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2100" b="0" i="0" u="none" strike="noStrike" kern="1200" baseline="0">
                    <a:solidFill>
                      <a:schemeClr val="tx1">
                        <a:lumMod val="75000"/>
                        <a:lumOff val="25000"/>
                      </a:schemeClr>
                    </a:solidFill>
                    <a:latin typeface="+mn-lt"/>
                    <a:ea typeface="+mn-ea"/>
                    <a:cs typeface="+mn-cs"/>
                  </a:defRPr>
                </a:pPr>
                <a:endParaRPr lang="vi-V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Sheet1!$A$2:$A$3</c:f>
              <c:strCache>
                <c:ptCount val="2"/>
                <c:pt idx="0">
                  <c:v>Yes</c:v>
                </c:pt>
                <c:pt idx="1">
                  <c:v>No</c:v>
                </c:pt>
              </c:strCache>
            </c:strRef>
          </c:cat>
          <c:val>
            <c:numRef>
              <c:f>Sheet1!$B$2:$B$3</c:f>
              <c:numCache>
                <c:formatCode>General</c:formatCode>
                <c:ptCount val="2"/>
                <c:pt idx="0">
                  <c:v>81</c:v>
                </c:pt>
                <c:pt idx="1">
                  <c:v>19</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vi-V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34D700-3095-0447-8D83-CE6F6F927888}" type="doc">
      <dgm:prSet loTypeId="urn:microsoft.com/office/officeart/2005/8/layout/hierarchy1" loCatId="" qsTypeId="urn:microsoft.com/office/officeart/2005/8/quickstyle/simple4" qsCatId="simple" csTypeId="urn:microsoft.com/office/officeart/2005/8/colors/accent1_2" csCatId="accent1" phldr="1"/>
      <dgm:spPr/>
      <dgm:t>
        <a:bodyPr/>
        <a:lstStyle/>
        <a:p>
          <a:endParaRPr lang="en-US"/>
        </a:p>
      </dgm:t>
    </dgm:pt>
    <dgm:pt modelId="{F5EC95C1-D988-8240-AB88-31BDEFCAC734}">
      <dgm:prSet phldrT="[Text]" custT="1"/>
      <dgm:spPr/>
      <dgm:t>
        <a:bodyPr/>
        <a:lstStyle/>
        <a:p>
          <a:r>
            <a:rPr lang="en-US" sz="2400" b="1" dirty="0" smtClean="0"/>
            <a:t>NETWORK OF PUBLIC REHAB CENTERS IN VIETNAM </a:t>
          </a:r>
          <a:r>
            <a:rPr lang="en-US" sz="2000" b="1" dirty="0" smtClean="0"/>
            <a:t>(110)</a:t>
          </a:r>
          <a:endParaRPr lang="en-US" sz="2000" b="1" dirty="0"/>
        </a:p>
      </dgm:t>
    </dgm:pt>
    <dgm:pt modelId="{9EC80A60-991B-CA43-862C-02FC40C6B571}" type="parTrans" cxnId="{E2E37E39-DD10-BE45-9896-0EB483502A95}">
      <dgm:prSet/>
      <dgm:spPr/>
      <dgm:t>
        <a:bodyPr/>
        <a:lstStyle/>
        <a:p>
          <a:endParaRPr lang="en-US"/>
        </a:p>
      </dgm:t>
    </dgm:pt>
    <dgm:pt modelId="{B8BC371F-437D-F242-9397-9DDA8686F6B9}" type="sibTrans" cxnId="{E2E37E39-DD10-BE45-9896-0EB483502A95}">
      <dgm:prSet/>
      <dgm:spPr/>
      <dgm:t>
        <a:bodyPr/>
        <a:lstStyle/>
        <a:p>
          <a:endParaRPr lang="en-US"/>
        </a:p>
      </dgm:t>
    </dgm:pt>
    <dgm:pt modelId="{C05D27B1-B605-1645-B70A-9337D394773E}">
      <dgm:prSet phldrT="[Text]" custT="1"/>
      <dgm:spPr/>
      <dgm:t>
        <a:bodyPr/>
        <a:lstStyle/>
        <a:p>
          <a:r>
            <a:rPr lang="en-US" sz="2000" b="1" dirty="0" smtClean="0"/>
            <a:t>GENERAL REHAB CENTERS </a:t>
          </a:r>
          <a:r>
            <a:rPr lang="en-US" sz="2000" b="1" dirty="0" smtClean="0"/>
            <a:t>(75</a:t>
          </a:r>
          <a:r>
            <a:rPr lang="en-US" sz="2000" dirty="0" smtClean="0"/>
            <a:t>)</a:t>
          </a:r>
          <a:endParaRPr lang="en-US" sz="1800" b="1" dirty="0"/>
        </a:p>
      </dgm:t>
    </dgm:pt>
    <dgm:pt modelId="{22D286E0-49AD-414D-9472-FE26952DE761}" type="parTrans" cxnId="{B07E77CE-3A4A-864B-B9EF-72AC709B032F}">
      <dgm:prSet/>
      <dgm:spPr/>
      <dgm:t>
        <a:bodyPr/>
        <a:lstStyle/>
        <a:p>
          <a:endParaRPr lang="en-US"/>
        </a:p>
      </dgm:t>
    </dgm:pt>
    <dgm:pt modelId="{16BD8533-D470-0649-AC4D-23FA04FDF15B}" type="sibTrans" cxnId="{B07E77CE-3A4A-864B-B9EF-72AC709B032F}">
      <dgm:prSet/>
      <dgm:spPr/>
      <dgm:t>
        <a:bodyPr/>
        <a:lstStyle/>
        <a:p>
          <a:endParaRPr lang="en-US"/>
        </a:p>
      </dgm:t>
    </dgm:pt>
    <dgm:pt modelId="{A746B110-677A-4A40-9168-FB78715BB872}">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b="1" dirty="0" smtClean="0"/>
            <a:t>MANDATORY REHAB CENTERS </a:t>
          </a:r>
          <a:r>
            <a:rPr lang="en-US" b="1" dirty="0" smtClean="0"/>
            <a:t>(5)</a:t>
          </a:r>
        </a:p>
        <a:p>
          <a:pPr defTabSz="977900">
            <a:lnSpc>
              <a:spcPct val="90000"/>
            </a:lnSpc>
            <a:spcBef>
              <a:spcPct val="0"/>
            </a:spcBef>
            <a:spcAft>
              <a:spcPct val="35000"/>
            </a:spcAft>
          </a:pPr>
          <a:endParaRPr lang="en-US" b="1" dirty="0"/>
        </a:p>
      </dgm:t>
    </dgm:pt>
    <dgm:pt modelId="{FE6EA3ED-3BFB-FC44-8145-A268B0116F13}" type="parTrans" cxnId="{51FBF136-7AAF-634B-AA20-3AD7FBC3ACAA}">
      <dgm:prSet/>
      <dgm:spPr/>
      <dgm:t>
        <a:bodyPr/>
        <a:lstStyle/>
        <a:p>
          <a:endParaRPr lang="en-US"/>
        </a:p>
      </dgm:t>
    </dgm:pt>
    <dgm:pt modelId="{11CD67CF-A35A-2B4A-8C4A-F123C8833CF3}" type="sibTrans" cxnId="{51FBF136-7AAF-634B-AA20-3AD7FBC3ACAA}">
      <dgm:prSet/>
      <dgm:spPr/>
      <dgm:t>
        <a:bodyPr/>
        <a:lstStyle/>
        <a:p>
          <a:endParaRPr lang="en-US"/>
        </a:p>
      </dgm:t>
    </dgm:pt>
    <dgm:pt modelId="{83E08C1C-5174-8D46-984E-8C8338F7FC77}">
      <dgm:prSet phldrT="[Text]"/>
      <dgm:spPr/>
      <dgm:t>
        <a:bodyPr/>
        <a:lstStyle/>
        <a:p>
          <a:r>
            <a:rPr lang="en-US" b="1" dirty="0" smtClean="0"/>
            <a:t>SOCIAL ACCEPTANCE CENTERS </a:t>
          </a:r>
          <a:r>
            <a:rPr lang="en-US" dirty="0" smtClean="0"/>
            <a:t>(6</a:t>
          </a:r>
          <a:r>
            <a:rPr lang="en-US" dirty="0" smtClean="0"/>
            <a:t>)</a:t>
          </a:r>
          <a:endParaRPr lang="en-US" dirty="0"/>
        </a:p>
      </dgm:t>
    </dgm:pt>
    <dgm:pt modelId="{4325F211-F434-FC47-92C4-EC26BCAA3BCD}" type="parTrans" cxnId="{FE256E2E-948B-6840-95D9-78AC43BA4D89}">
      <dgm:prSet/>
      <dgm:spPr/>
      <dgm:t>
        <a:bodyPr/>
        <a:lstStyle/>
        <a:p>
          <a:endParaRPr lang="en-US"/>
        </a:p>
      </dgm:t>
    </dgm:pt>
    <dgm:pt modelId="{4165A655-C63D-A349-A230-F2CD2B76E99B}" type="sibTrans" cxnId="{FE256E2E-948B-6840-95D9-78AC43BA4D89}">
      <dgm:prSet/>
      <dgm:spPr/>
      <dgm:t>
        <a:bodyPr/>
        <a:lstStyle/>
        <a:p>
          <a:endParaRPr lang="en-US"/>
        </a:p>
      </dgm:t>
    </dgm:pt>
    <dgm:pt modelId="{150ECBC8-DD39-4F4C-8C36-AA0A22D0C663}">
      <dgm:prSet/>
      <dgm:spPr/>
      <dgm:t>
        <a:bodyPr/>
        <a:lstStyle/>
        <a:p>
          <a:r>
            <a:rPr lang="en-US" b="1" dirty="0" smtClean="0"/>
            <a:t>VOLUNTARY REHAB CENTER </a:t>
          </a:r>
          <a:r>
            <a:rPr lang="en-US" b="1" dirty="0" smtClean="0"/>
            <a:t>(24)</a:t>
          </a:r>
          <a:endParaRPr lang="en-US" b="1" dirty="0"/>
        </a:p>
      </dgm:t>
    </dgm:pt>
    <dgm:pt modelId="{53C07F5D-0CF2-2A44-A621-CC1209648F71}" type="parTrans" cxnId="{53EFF11C-B64A-244B-A2FF-F791AF62A73F}">
      <dgm:prSet/>
      <dgm:spPr/>
      <dgm:t>
        <a:bodyPr/>
        <a:lstStyle/>
        <a:p>
          <a:endParaRPr lang="en-US"/>
        </a:p>
      </dgm:t>
    </dgm:pt>
    <dgm:pt modelId="{C475798A-FEF8-D04F-A32E-7169929DFABE}" type="sibTrans" cxnId="{53EFF11C-B64A-244B-A2FF-F791AF62A73F}">
      <dgm:prSet/>
      <dgm:spPr/>
      <dgm:t>
        <a:bodyPr/>
        <a:lstStyle/>
        <a:p>
          <a:endParaRPr lang="en-US"/>
        </a:p>
      </dgm:t>
    </dgm:pt>
    <dgm:pt modelId="{1FAA5930-81E3-884C-88D5-4123F355FC53}" type="pres">
      <dgm:prSet presAssocID="{3A34D700-3095-0447-8D83-CE6F6F927888}" presName="hierChild1" presStyleCnt="0">
        <dgm:presLayoutVars>
          <dgm:chPref val="1"/>
          <dgm:dir/>
          <dgm:animOne val="branch"/>
          <dgm:animLvl val="lvl"/>
          <dgm:resizeHandles/>
        </dgm:presLayoutVars>
      </dgm:prSet>
      <dgm:spPr/>
      <dgm:t>
        <a:bodyPr/>
        <a:lstStyle/>
        <a:p>
          <a:endParaRPr lang="en-US"/>
        </a:p>
      </dgm:t>
    </dgm:pt>
    <dgm:pt modelId="{C2E68F64-04D3-3E49-8A4E-12B4B4CAF2D3}" type="pres">
      <dgm:prSet presAssocID="{F5EC95C1-D988-8240-AB88-31BDEFCAC734}" presName="hierRoot1" presStyleCnt="0"/>
      <dgm:spPr/>
    </dgm:pt>
    <dgm:pt modelId="{6424AE15-A124-A143-8709-96E387BB9D2A}" type="pres">
      <dgm:prSet presAssocID="{F5EC95C1-D988-8240-AB88-31BDEFCAC734}" presName="composite" presStyleCnt="0"/>
      <dgm:spPr/>
    </dgm:pt>
    <dgm:pt modelId="{52F7A245-A7B9-FC4A-A1EE-C5111E8B80A1}" type="pres">
      <dgm:prSet presAssocID="{F5EC95C1-D988-8240-AB88-31BDEFCAC734}" presName="background" presStyleLbl="node0" presStyleIdx="0" presStyleCnt="1"/>
      <dgm:spPr/>
    </dgm:pt>
    <dgm:pt modelId="{69348E99-F059-0247-9030-ECA7EEBA27DD}" type="pres">
      <dgm:prSet presAssocID="{F5EC95C1-D988-8240-AB88-31BDEFCAC734}" presName="text" presStyleLbl="fgAcc0" presStyleIdx="0" presStyleCnt="1" custScaleX="296649" custScaleY="154977" custLinFactNeighborX="0" custLinFactNeighborY="-42624">
        <dgm:presLayoutVars>
          <dgm:chPref val="3"/>
        </dgm:presLayoutVars>
      </dgm:prSet>
      <dgm:spPr/>
      <dgm:t>
        <a:bodyPr/>
        <a:lstStyle/>
        <a:p>
          <a:endParaRPr lang="en-US"/>
        </a:p>
      </dgm:t>
    </dgm:pt>
    <dgm:pt modelId="{EE9FE528-2378-D54A-BFB5-C7BE5BD54C5A}" type="pres">
      <dgm:prSet presAssocID="{F5EC95C1-D988-8240-AB88-31BDEFCAC734}" presName="hierChild2" presStyleCnt="0"/>
      <dgm:spPr/>
    </dgm:pt>
    <dgm:pt modelId="{FEDC88F5-45F7-B748-B58A-4F80CE73F427}" type="pres">
      <dgm:prSet presAssocID="{22D286E0-49AD-414D-9472-FE26952DE761}" presName="Name10" presStyleLbl="parChTrans1D2" presStyleIdx="0" presStyleCnt="4"/>
      <dgm:spPr/>
      <dgm:t>
        <a:bodyPr/>
        <a:lstStyle/>
        <a:p>
          <a:endParaRPr lang="en-US"/>
        </a:p>
      </dgm:t>
    </dgm:pt>
    <dgm:pt modelId="{784500BB-92F3-DA4A-BD3D-26DAFC9566AD}" type="pres">
      <dgm:prSet presAssocID="{C05D27B1-B605-1645-B70A-9337D394773E}" presName="hierRoot2" presStyleCnt="0"/>
      <dgm:spPr/>
    </dgm:pt>
    <dgm:pt modelId="{22885FA6-DF94-0944-AA72-112A2653F6C5}" type="pres">
      <dgm:prSet presAssocID="{C05D27B1-B605-1645-B70A-9337D394773E}" presName="composite2" presStyleCnt="0"/>
      <dgm:spPr/>
    </dgm:pt>
    <dgm:pt modelId="{D6EE21BC-9251-5044-865E-B24EC2BD37AF}" type="pres">
      <dgm:prSet presAssocID="{C05D27B1-B605-1645-B70A-9337D394773E}" presName="background2" presStyleLbl="node2" presStyleIdx="0" presStyleCnt="4"/>
      <dgm:spPr/>
    </dgm:pt>
    <dgm:pt modelId="{5E829ED3-1F25-F04A-B5D9-8E13827A30DA}" type="pres">
      <dgm:prSet presAssocID="{C05D27B1-B605-1645-B70A-9337D394773E}" presName="text2" presStyleLbl="fgAcc2" presStyleIdx="0" presStyleCnt="4" custScaleX="129370">
        <dgm:presLayoutVars>
          <dgm:chPref val="3"/>
        </dgm:presLayoutVars>
      </dgm:prSet>
      <dgm:spPr/>
      <dgm:t>
        <a:bodyPr/>
        <a:lstStyle/>
        <a:p>
          <a:endParaRPr lang="en-US"/>
        </a:p>
      </dgm:t>
    </dgm:pt>
    <dgm:pt modelId="{222A2754-A491-D845-8098-D996AB447B18}" type="pres">
      <dgm:prSet presAssocID="{C05D27B1-B605-1645-B70A-9337D394773E}" presName="hierChild3" presStyleCnt="0"/>
      <dgm:spPr/>
    </dgm:pt>
    <dgm:pt modelId="{A5D07AD5-97FE-0549-8B59-415B76832173}" type="pres">
      <dgm:prSet presAssocID="{53C07F5D-0CF2-2A44-A621-CC1209648F71}" presName="Name10" presStyleLbl="parChTrans1D2" presStyleIdx="1" presStyleCnt="4"/>
      <dgm:spPr/>
      <dgm:t>
        <a:bodyPr/>
        <a:lstStyle/>
        <a:p>
          <a:endParaRPr lang="vi-VN"/>
        </a:p>
      </dgm:t>
    </dgm:pt>
    <dgm:pt modelId="{9AAE51D2-4411-9D47-A51A-E4A4C5FDA973}" type="pres">
      <dgm:prSet presAssocID="{150ECBC8-DD39-4F4C-8C36-AA0A22D0C663}" presName="hierRoot2" presStyleCnt="0"/>
      <dgm:spPr/>
    </dgm:pt>
    <dgm:pt modelId="{A1AB9E0C-EFB2-854D-9011-6699DDE1D96D}" type="pres">
      <dgm:prSet presAssocID="{150ECBC8-DD39-4F4C-8C36-AA0A22D0C663}" presName="composite2" presStyleCnt="0"/>
      <dgm:spPr/>
    </dgm:pt>
    <dgm:pt modelId="{AFB0625D-E15E-EE4E-BB61-3D13030EC000}" type="pres">
      <dgm:prSet presAssocID="{150ECBC8-DD39-4F4C-8C36-AA0A22D0C663}" presName="background2" presStyleLbl="node2" presStyleIdx="1" presStyleCnt="4"/>
      <dgm:spPr/>
    </dgm:pt>
    <dgm:pt modelId="{CE25FDE6-83EE-B844-9E9F-5411897866E2}" type="pres">
      <dgm:prSet presAssocID="{150ECBC8-DD39-4F4C-8C36-AA0A22D0C663}" presName="text2" presStyleLbl="fgAcc2" presStyleIdx="1" presStyleCnt="4">
        <dgm:presLayoutVars>
          <dgm:chPref val="3"/>
        </dgm:presLayoutVars>
      </dgm:prSet>
      <dgm:spPr/>
      <dgm:t>
        <a:bodyPr/>
        <a:lstStyle/>
        <a:p>
          <a:endParaRPr lang="en-US"/>
        </a:p>
      </dgm:t>
    </dgm:pt>
    <dgm:pt modelId="{F0412E03-D663-5946-B9E9-9E85C4EF0B7D}" type="pres">
      <dgm:prSet presAssocID="{150ECBC8-DD39-4F4C-8C36-AA0A22D0C663}" presName="hierChild3" presStyleCnt="0"/>
      <dgm:spPr/>
    </dgm:pt>
    <dgm:pt modelId="{E362DA3F-AF1E-3B42-9EAA-E80663042413}" type="pres">
      <dgm:prSet presAssocID="{FE6EA3ED-3BFB-FC44-8145-A268B0116F13}" presName="Name10" presStyleLbl="parChTrans1D2" presStyleIdx="2" presStyleCnt="4"/>
      <dgm:spPr/>
      <dgm:t>
        <a:bodyPr/>
        <a:lstStyle/>
        <a:p>
          <a:endParaRPr lang="en-US"/>
        </a:p>
      </dgm:t>
    </dgm:pt>
    <dgm:pt modelId="{854FD95D-777D-504E-8C60-50CFC19FFCCB}" type="pres">
      <dgm:prSet presAssocID="{A746B110-677A-4A40-9168-FB78715BB872}" presName="hierRoot2" presStyleCnt="0"/>
      <dgm:spPr/>
    </dgm:pt>
    <dgm:pt modelId="{5B572838-E9AC-6648-B914-56D41F637CA7}" type="pres">
      <dgm:prSet presAssocID="{A746B110-677A-4A40-9168-FB78715BB872}" presName="composite2" presStyleCnt="0"/>
      <dgm:spPr/>
    </dgm:pt>
    <dgm:pt modelId="{A8707232-AF94-914E-A3D8-BC1744CCF1D8}" type="pres">
      <dgm:prSet presAssocID="{A746B110-677A-4A40-9168-FB78715BB872}" presName="background2" presStyleLbl="node2" presStyleIdx="2" presStyleCnt="4"/>
      <dgm:spPr/>
    </dgm:pt>
    <dgm:pt modelId="{C73FFF47-B7A1-4A43-87CB-0572FC9B7A27}" type="pres">
      <dgm:prSet presAssocID="{A746B110-677A-4A40-9168-FB78715BB872}" presName="text2" presStyleLbl="fgAcc2" presStyleIdx="2" presStyleCnt="4" custScaleX="124635">
        <dgm:presLayoutVars>
          <dgm:chPref val="3"/>
        </dgm:presLayoutVars>
      </dgm:prSet>
      <dgm:spPr/>
      <dgm:t>
        <a:bodyPr/>
        <a:lstStyle/>
        <a:p>
          <a:endParaRPr lang="en-US"/>
        </a:p>
      </dgm:t>
    </dgm:pt>
    <dgm:pt modelId="{86D45790-A91F-5D49-A0BA-BD7E5BC23C2D}" type="pres">
      <dgm:prSet presAssocID="{A746B110-677A-4A40-9168-FB78715BB872}" presName="hierChild3" presStyleCnt="0"/>
      <dgm:spPr/>
    </dgm:pt>
    <dgm:pt modelId="{FAA02E5F-F01A-9B40-A90F-2E04442C5770}" type="pres">
      <dgm:prSet presAssocID="{4325F211-F434-FC47-92C4-EC26BCAA3BCD}" presName="Name10" presStyleLbl="parChTrans1D2" presStyleIdx="3" presStyleCnt="4"/>
      <dgm:spPr/>
      <dgm:t>
        <a:bodyPr/>
        <a:lstStyle/>
        <a:p>
          <a:endParaRPr lang="en-US"/>
        </a:p>
      </dgm:t>
    </dgm:pt>
    <dgm:pt modelId="{EBA49EEE-803E-7146-B190-3D0ABC1A2BFE}" type="pres">
      <dgm:prSet presAssocID="{83E08C1C-5174-8D46-984E-8C8338F7FC77}" presName="hierRoot2" presStyleCnt="0"/>
      <dgm:spPr/>
    </dgm:pt>
    <dgm:pt modelId="{7E4EACF9-37D2-FA42-A2BC-8533226C0956}" type="pres">
      <dgm:prSet presAssocID="{83E08C1C-5174-8D46-984E-8C8338F7FC77}" presName="composite2" presStyleCnt="0"/>
      <dgm:spPr/>
    </dgm:pt>
    <dgm:pt modelId="{00F200BD-382D-5543-9319-BAA22747F9EF}" type="pres">
      <dgm:prSet presAssocID="{83E08C1C-5174-8D46-984E-8C8338F7FC77}" presName="background2" presStyleLbl="node2" presStyleIdx="3" presStyleCnt="4"/>
      <dgm:spPr/>
    </dgm:pt>
    <dgm:pt modelId="{ED1D787D-2EBF-AE4B-B66E-B1C7DC14EC86}" type="pres">
      <dgm:prSet presAssocID="{83E08C1C-5174-8D46-984E-8C8338F7FC77}" presName="text2" presStyleLbl="fgAcc2" presStyleIdx="3" presStyleCnt="4">
        <dgm:presLayoutVars>
          <dgm:chPref val="3"/>
        </dgm:presLayoutVars>
      </dgm:prSet>
      <dgm:spPr/>
      <dgm:t>
        <a:bodyPr/>
        <a:lstStyle/>
        <a:p>
          <a:endParaRPr lang="en-US"/>
        </a:p>
      </dgm:t>
    </dgm:pt>
    <dgm:pt modelId="{6686E20D-0A8D-7745-B359-551E2BBC8447}" type="pres">
      <dgm:prSet presAssocID="{83E08C1C-5174-8D46-984E-8C8338F7FC77}" presName="hierChild3" presStyleCnt="0"/>
      <dgm:spPr/>
    </dgm:pt>
  </dgm:ptLst>
  <dgm:cxnLst>
    <dgm:cxn modelId="{D08A672B-7925-E546-A560-AE99DBFDC9B6}" type="presOf" srcId="{A746B110-677A-4A40-9168-FB78715BB872}" destId="{C73FFF47-B7A1-4A43-87CB-0572FC9B7A27}" srcOrd="0" destOrd="0" presId="urn:microsoft.com/office/officeart/2005/8/layout/hierarchy1"/>
    <dgm:cxn modelId="{FE256E2E-948B-6840-95D9-78AC43BA4D89}" srcId="{F5EC95C1-D988-8240-AB88-31BDEFCAC734}" destId="{83E08C1C-5174-8D46-984E-8C8338F7FC77}" srcOrd="3" destOrd="0" parTransId="{4325F211-F434-FC47-92C4-EC26BCAA3BCD}" sibTransId="{4165A655-C63D-A349-A230-F2CD2B76E99B}"/>
    <dgm:cxn modelId="{782833BB-88AC-924B-870A-C32B21C8DB6A}" type="presOf" srcId="{F5EC95C1-D988-8240-AB88-31BDEFCAC734}" destId="{69348E99-F059-0247-9030-ECA7EEBA27DD}" srcOrd="0" destOrd="0" presId="urn:microsoft.com/office/officeart/2005/8/layout/hierarchy1"/>
    <dgm:cxn modelId="{51FBF136-7AAF-634B-AA20-3AD7FBC3ACAA}" srcId="{F5EC95C1-D988-8240-AB88-31BDEFCAC734}" destId="{A746B110-677A-4A40-9168-FB78715BB872}" srcOrd="2" destOrd="0" parTransId="{FE6EA3ED-3BFB-FC44-8145-A268B0116F13}" sibTransId="{11CD67CF-A35A-2B4A-8C4A-F123C8833CF3}"/>
    <dgm:cxn modelId="{E2E37E39-DD10-BE45-9896-0EB483502A95}" srcId="{3A34D700-3095-0447-8D83-CE6F6F927888}" destId="{F5EC95C1-D988-8240-AB88-31BDEFCAC734}" srcOrd="0" destOrd="0" parTransId="{9EC80A60-991B-CA43-862C-02FC40C6B571}" sibTransId="{B8BC371F-437D-F242-9397-9DDA8686F6B9}"/>
    <dgm:cxn modelId="{FD016FE5-CD8F-A746-9881-C01C1FF66B9E}" type="presOf" srcId="{150ECBC8-DD39-4F4C-8C36-AA0A22D0C663}" destId="{CE25FDE6-83EE-B844-9E9F-5411897866E2}" srcOrd="0" destOrd="0" presId="urn:microsoft.com/office/officeart/2005/8/layout/hierarchy1"/>
    <dgm:cxn modelId="{3F87C2F1-3DFC-1548-9E3C-8DDE77383FDA}" type="presOf" srcId="{FE6EA3ED-3BFB-FC44-8145-A268B0116F13}" destId="{E362DA3F-AF1E-3B42-9EAA-E80663042413}" srcOrd="0" destOrd="0" presId="urn:microsoft.com/office/officeart/2005/8/layout/hierarchy1"/>
    <dgm:cxn modelId="{8B66F505-143D-CD46-B342-0D07345178F6}" type="presOf" srcId="{83E08C1C-5174-8D46-984E-8C8338F7FC77}" destId="{ED1D787D-2EBF-AE4B-B66E-B1C7DC14EC86}" srcOrd="0" destOrd="0" presId="urn:microsoft.com/office/officeart/2005/8/layout/hierarchy1"/>
    <dgm:cxn modelId="{70D0DF0F-7934-274F-8D7E-321E93C405D0}" type="presOf" srcId="{C05D27B1-B605-1645-B70A-9337D394773E}" destId="{5E829ED3-1F25-F04A-B5D9-8E13827A30DA}" srcOrd="0" destOrd="0" presId="urn:microsoft.com/office/officeart/2005/8/layout/hierarchy1"/>
    <dgm:cxn modelId="{DE7D904E-F130-F749-B695-470499C67C99}" type="presOf" srcId="{53C07F5D-0CF2-2A44-A621-CC1209648F71}" destId="{A5D07AD5-97FE-0549-8B59-415B76832173}" srcOrd="0" destOrd="0" presId="urn:microsoft.com/office/officeart/2005/8/layout/hierarchy1"/>
    <dgm:cxn modelId="{31EAE502-6218-604E-A7FF-005022FFAB04}" type="presOf" srcId="{3A34D700-3095-0447-8D83-CE6F6F927888}" destId="{1FAA5930-81E3-884C-88D5-4123F355FC53}" srcOrd="0" destOrd="0" presId="urn:microsoft.com/office/officeart/2005/8/layout/hierarchy1"/>
    <dgm:cxn modelId="{53EFF11C-B64A-244B-A2FF-F791AF62A73F}" srcId="{F5EC95C1-D988-8240-AB88-31BDEFCAC734}" destId="{150ECBC8-DD39-4F4C-8C36-AA0A22D0C663}" srcOrd="1" destOrd="0" parTransId="{53C07F5D-0CF2-2A44-A621-CC1209648F71}" sibTransId="{C475798A-FEF8-D04F-A32E-7169929DFABE}"/>
    <dgm:cxn modelId="{B07E77CE-3A4A-864B-B9EF-72AC709B032F}" srcId="{F5EC95C1-D988-8240-AB88-31BDEFCAC734}" destId="{C05D27B1-B605-1645-B70A-9337D394773E}" srcOrd="0" destOrd="0" parTransId="{22D286E0-49AD-414D-9472-FE26952DE761}" sibTransId="{16BD8533-D470-0649-AC4D-23FA04FDF15B}"/>
    <dgm:cxn modelId="{E1F6817B-7C31-1A49-83DF-BC20733B134A}" type="presOf" srcId="{4325F211-F434-FC47-92C4-EC26BCAA3BCD}" destId="{FAA02E5F-F01A-9B40-A90F-2E04442C5770}" srcOrd="0" destOrd="0" presId="urn:microsoft.com/office/officeart/2005/8/layout/hierarchy1"/>
    <dgm:cxn modelId="{DEF729D3-E4A3-A442-853B-383FC7CE1FDF}" type="presOf" srcId="{22D286E0-49AD-414D-9472-FE26952DE761}" destId="{FEDC88F5-45F7-B748-B58A-4F80CE73F427}" srcOrd="0" destOrd="0" presId="urn:microsoft.com/office/officeart/2005/8/layout/hierarchy1"/>
    <dgm:cxn modelId="{9F1FB5F9-C9CC-814C-9E29-D72FC00C6015}" type="presParOf" srcId="{1FAA5930-81E3-884C-88D5-4123F355FC53}" destId="{C2E68F64-04D3-3E49-8A4E-12B4B4CAF2D3}" srcOrd="0" destOrd="0" presId="urn:microsoft.com/office/officeart/2005/8/layout/hierarchy1"/>
    <dgm:cxn modelId="{F32C7334-7114-424B-9CC3-CF53612BED2A}" type="presParOf" srcId="{C2E68F64-04D3-3E49-8A4E-12B4B4CAF2D3}" destId="{6424AE15-A124-A143-8709-96E387BB9D2A}" srcOrd="0" destOrd="0" presId="urn:microsoft.com/office/officeart/2005/8/layout/hierarchy1"/>
    <dgm:cxn modelId="{9324D7BB-4506-8C49-9850-B0E11F8FEA13}" type="presParOf" srcId="{6424AE15-A124-A143-8709-96E387BB9D2A}" destId="{52F7A245-A7B9-FC4A-A1EE-C5111E8B80A1}" srcOrd="0" destOrd="0" presId="urn:microsoft.com/office/officeart/2005/8/layout/hierarchy1"/>
    <dgm:cxn modelId="{A49FF712-F497-564D-842F-2E18536A805C}" type="presParOf" srcId="{6424AE15-A124-A143-8709-96E387BB9D2A}" destId="{69348E99-F059-0247-9030-ECA7EEBA27DD}" srcOrd="1" destOrd="0" presId="urn:microsoft.com/office/officeart/2005/8/layout/hierarchy1"/>
    <dgm:cxn modelId="{393E30C3-BC4C-6D48-9EF6-631C0F880CFE}" type="presParOf" srcId="{C2E68F64-04D3-3E49-8A4E-12B4B4CAF2D3}" destId="{EE9FE528-2378-D54A-BFB5-C7BE5BD54C5A}" srcOrd="1" destOrd="0" presId="urn:microsoft.com/office/officeart/2005/8/layout/hierarchy1"/>
    <dgm:cxn modelId="{39C9C7BC-AC86-AD44-A6A6-4A34E10B2CF3}" type="presParOf" srcId="{EE9FE528-2378-D54A-BFB5-C7BE5BD54C5A}" destId="{FEDC88F5-45F7-B748-B58A-4F80CE73F427}" srcOrd="0" destOrd="0" presId="urn:microsoft.com/office/officeart/2005/8/layout/hierarchy1"/>
    <dgm:cxn modelId="{7C27857B-D381-924C-829F-E972FF6CC54F}" type="presParOf" srcId="{EE9FE528-2378-D54A-BFB5-C7BE5BD54C5A}" destId="{784500BB-92F3-DA4A-BD3D-26DAFC9566AD}" srcOrd="1" destOrd="0" presId="urn:microsoft.com/office/officeart/2005/8/layout/hierarchy1"/>
    <dgm:cxn modelId="{279F16EA-32F4-2D4C-AB68-4E10D4D22990}" type="presParOf" srcId="{784500BB-92F3-DA4A-BD3D-26DAFC9566AD}" destId="{22885FA6-DF94-0944-AA72-112A2653F6C5}" srcOrd="0" destOrd="0" presId="urn:microsoft.com/office/officeart/2005/8/layout/hierarchy1"/>
    <dgm:cxn modelId="{6E040000-6211-0F44-B0C0-9DB1B10E242F}" type="presParOf" srcId="{22885FA6-DF94-0944-AA72-112A2653F6C5}" destId="{D6EE21BC-9251-5044-865E-B24EC2BD37AF}" srcOrd="0" destOrd="0" presId="urn:microsoft.com/office/officeart/2005/8/layout/hierarchy1"/>
    <dgm:cxn modelId="{8FD6B7CF-48EB-2346-B6B1-0C9FC8F5B5F9}" type="presParOf" srcId="{22885FA6-DF94-0944-AA72-112A2653F6C5}" destId="{5E829ED3-1F25-F04A-B5D9-8E13827A30DA}" srcOrd="1" destOrd="0" presId="urn:microsoft.com/office/officeart/2005/8/layout/hierarchy1"/>
    <dgm:cxn modelId="{8DE8309A-153C-F947-A00F-43F9648744F1}" type="presParOf" srcId="{784500BB-92F3-DA4A-BD3D-26DAFC9566AD}" destId="{222A2754-A491-D845-8098-D996AB447B18}" srcOrd="1" destOrd="0" presId="urn:microsoft.com/office/officeart/2005/8/layout/hierarchy1"/>
    <dgm:cxn modelId="{A3374EDD-5EE5-8E43-9E63-5A743195A5E4}" type="presParOf" srcId="{EE9FE528-2378-D54A-BFB5-C7BE5BD54C5A}" destId="{A5D07AD5-97FE-0549-8B59-415B76832173}" srcOrd="2" destOrd="0" presId="urn:microsoft.com/office/officeart/2005/8/layout/hierarchy1"/>
    <dgm:cxn modelId="{BCC01EDB-27EF-F14A-9613-6B533815D630}" type="presParOf" srcId="{EE9FE528-2378-D54A-BFB5-C7BE5BD54C5A}" destId="{9AAE51D2-4411-9D47-A51A-E4A4C5FDA973}" srcOrd="3" destOrd="0" presId="urn:microsoft.com/office/officeart/2005/8/layout/hierarchy1"/>
    <dgm:cxn modelId="{E6CE4ABD-8067-ED4F-BB5A-94B4CDE7D144}" type="presParOf" srcId="{9AAE51D2-4411-9D47-A51A-E4A4C5FDA973}" destId="{A1AB9E0C-EFB2-854D-9011-6699DDE1D96D}" srcOrd="0" destOrd="0" presId="urn:microsoft.com/office/officeart/2005/8/layout/hierarchy1"/>
    <dgm:cxn modelId="{0D9EE567-1EE8-E741-9A0E-2F5C3CD8B79F}" type="presParOf" srcId="{A1AB9E0C-EFB2-854D-9011-6699DDE1D96D}" destId="{AFB0625D-E15E-EE4E-BB61-3D13030EC000}" srcOrd="0" destOrd="0" presId="urn:microsoft.com/office/officeart/2005/8/layout/hierarchy1"/>
    <dgm:cxn modelId="{9228CCD9-F2A6-D545-83F6-DEA4956E720E}" type="presParOf" srcId="{A1AB9E0C-EFB2-854D-9011-6699DDE1D96D}" destId="{CE25FDE6-83EE-B844-9E9F-5411897866E2}" srcOrd="1" destOrd="0" presId="urn:microsoft.com/office/officeart/2005/8/layout/hierarchy1"/>
    <dgm:cxn modelId="{5E2B2A92-5936-3946-8F5B-42EFF14268C1}" type="presParOf" srcId="{9AAE51D2-4411-9D47-A51A-E4A4C5FDA973}" destId="{F0412E03-D663-5946-B9E9-9E85C4EF0B7D}" srcOrd="1" destOrd="0" presId="urn:microsoft.com/office/officeart/2005/8/layout/hierarchy1"/>
    <dgm:cxn modelId="{483DB1C7-10C5-D245-9461-E93E50AF78F8}" type="presParOf" srcId="{EE9FE528-2378-D54A-BFB5-C7BE5BD54C5A}" destId="{E362DA3F-AF1E-3B42-9EAA-E80663042413}" srcOrd="4" destOrd="0" presId="urn:microsoft.com/office/officeart/2005/8/layout/hierarchy1"/>
    <dgm:cxn modelId="{D41405A4-D63C-2946-B8E0-9AD9F2993827}" type="presParOf" srcId="{EE9FE528-2378-D54A-BFB5-C7BE5BD54C5A}" destId="{854FD95D-777D-504E-8C60-50CFC19FFCCB}" srcOrd="5" destOrd="0" presId="urn:microsoft.com/office/officeart/2005/8/layout/hierarchy1"/>
    <dgm:cxn modelId="{80B51F46-FBC8-6D4F-ABE7-6D4443F052A4}" type="presParOf" srcId="{854FD95D-777D-504E-8C60-50CFC19FFCCB}" destId="{5B572838-E9AC-6648-B914-56D41F637CA7}" srcOrd="0" destOrd="0" presId="urn:microsoft.com/office/officeart/2005/8/layout/hierarchy1"/>
    <dgm:cxn modelId="{DE0E606E-1B71-B44C-AFA4-98FEF02066B1}" type="presParOf" srcId="{5B572838-E9AC-6648-B914-56D41F637CA7}" destId="{A8707232-AF94-914E-A3D8-BC1744CCF1D8}" srcOrd="0" destOrd="0" presId="urn:microsoft.com/office/officeart/2005/8/layout/hierarchy1"/>
    <dgm:cxn modelId="{380E7B7F-8099-A445-9699-2151D56BFAF8}" type="presParOf" srcId="{5B572838-E9AC-6648-B914-56D41F637CA7}" destId="{C73FFF47-B7A1-4A43-87CB-0572FC9B7A27}" srcOrd="1" destOrd="0" presId="urn:microsoft.com/office/officeart/2005/8/layout/hierarchy1"/>
    <dgm:cxn modelId="{9E480832-B7C9-6643-9D4E-A2A8356E7E6E}" type="presParOf" srcId="{854FD95D-777D-504E-8C60-50CFC19FFCCB}" destId="{86D45790-A91F-5D49-A0BA-BD7E5BC23C2D}" srcOrd="1" destOrd="0" presId="urn:microsoft.com/office/officeart/2005/8/layout/hierarchy1"/>
    <dgm:cxn modelId="{1D269F2D-A0A0-6F4E-BA45-676CFD456C16}" type="presParOf" srcId="{EE9FE528-2378-D54A-BFB5-C7BE5BD54C5A}" destId="{FAA02E5F-F01A-9B40-A90F-2E04442C5770}" srcOrd="6" destOrd="0" presId="urn:microsoft.com/office/officeart/2005/8/layout/hierarchy1"/>
    <dgm:cxn modelId="{5A82B0B9-99E5-7E42-912F-1E7743B284A9}" type="presParOf" srcId="{EE9FE528-2378-D54A-BFB5-C7BE5BD54C5A}" destId="{EBA49EEE-803E-7146-B190-3D0ABC1A2BFE}" srcOrd="7" destOrd="0" presId="urn:microsoft.com/office/officeart/2005/8/layout/hierarchy1"/>
    <dgm:cxn modelId="{32B69FA0-9FBA-8149-A954-CD965F094FCF}" type="presParOf" srcId="{EBA49EEE-803E-7146-B190-3D0ABC1A2BFE}" destId="{7E4EACF9-37D2-FA42-A2BC-8533226C0956}" srcOrd="0" destOrd="0" presId="urn:microsoft.com/office/officeart/2005/8/layout/hierarchy1"/>
    <dgm:cxn modelId="{B92F4747-73B7-A04C-A7A0-1B47381945E1}" type="presParOf" srcId="{7E4EACF9-37D2-FA42-A2BC-8533226C0956}" destId="{00F200BD-382D-5543-9319-BAA22747F9EF}" srcOrd="0" destOrd="0" presId="urn:microsoft.com/office/officeart/2005/8/layout/hierarchy1"/>
    <dgm:cxn modelId="{71293336-0D7F-8F4C-B3A7-4F62C1E8A678}" type="presParOf" srcId="{7E4EACF9-37D2-FA42-A2BC-8533226C0956}" destId="{ED1D787D-2EBF-AE4B-B66E-B1C7DC14EC86}" srcOrd="1" destOrd="0" presId="urn:microsoft.com/office/officeart/2005/8/layout/hierarchy1"/>
    <dgm:cxn modelId="{683EFDAC-92D0-D04F-A57B-F2C3292CE289}" type="presParOf" srcId="{EBA49EEE-803E-7146-B190-3D0ABC1A2BFE}" destId="{6686E20D-0A8D-7745-B359-551E2BBC8447}"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02E5F-F01A-9B40-A90F-2E04442C5770}">
      <dsp:nvSpPr>
        <dsp:cNvPr id="0" name=""/>
        <dsp:cNvSpPr/>
      </dsp:nvSpPr>
      <dsp:spPr>
        <a:xfrm>
          <a:off x="4401954" y="2474654"/>
          <a:ext cx="3553030" cy="948488"/>
        </a:xfrm>
        <a:custGeom>
          <a:avLst/>
          <a:gdLst/>
          <a:ahLst/>
          <a:cxnLst/>
          <a:rect l="0" t="0" r="0" b="0"/>
          <a:pathLst>
            <a:path>
              <a:moveTo>
                <a:pt x="0" y="0"/>
              </a:moveTo>
              <a:lnTo>
                <a:pt x="0" y="792001"/>
              </a:lnTo>
              <a:lnTo>
                <a:pt x="3553030" y="792001"/>
              </a:lnTo>
              <a:lnTo>
                <a:pt x="3553030" y="94848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362DA3F-AF1E-3B42-9EAA-E80663042413}">
      <dsp:nvSpPr>
        <dsp:cNvPr id="0" name=""/>
        <dsp:cNvSpPr/>
      </dsp:nvSpPr>
      <dsp:spPr>
        <a:xfrm>
          <a:off x="4401954" y="2474654"/>
          <a:ext cx="1280361" cy="948488"/>
        </a:xfrm>
        <a:custGeom>
          <a:avLst/>
          <a:gdLst/>
          <a:ahLst/>
          <a:cxnLst/>
          <a:rect l="0" t="0" r="0" b="0"/>
          <a:pathLst>
            <a:path>
              <a:moveTo>
                <a:pt x="0" y="0"/>
              </a:moveTo>
              <a:lnTo>
                <a:pt x="0" y="792001"/>
              </a:lnTo>
              <a:lnTo>
                <a:pt x="1280361" y="792001"/>
              </a:lnTo>
              <a:lnTo>
                <a:pt x="1280361" y="94848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5D07AD5-97FE-0549-8B59-415B76832173}">
      <dsp:nvSpPr>
        <dsp:cNvPr id="0" name=""/>
        <dsp:cNvSpPr/>
      </dsp:nvSpPr>
      <dsp:spPr>
        <a:xfrm>
          <a:off x="3409647" y="2474654"/>
          <a:ext cx="992307" cy="948488"/>
        </a:xfrm>
        <a:custGeom>
          <a:avLst/>
          <a:gdLst/>
          <a:ahLst/>
          <a:cxnLst/>
          <a:rect l="0" t="0" r="0" b="0"/>
          <a:pathLst>
            <a:path>
              <a:moveTo>
                <a:pt x="992307" y="0"/>
              </a:moveTo>
              <a:lnTo>
                <a:pt x="992307" y="792001"/>
              </a:lnTo>
              <a:lnTo>
                <a:pt x="0" y="792001"/>
              </a:lnTo>
              <a:lnTo>
                <a:pt x="0" y="94848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EDC88F5-45F7-B748-B58A-4F80CE73F427}">
      <dsp:nvSpPr>
        <dsp:cNvPr id="0" name=""/>
        <dsp:cNvSpPr/>
      </dsp:nvSpPr>
      <dsp:spPr>
        <a:xfrm>
          <a:off x="1096985" y="2474654"/>
          <a:ext cx="3304968" cy="948488"/>
        </a:xfrm>
        <a:custGeom>
          <a:avLst/>
          <a:gdLst/>
          <a:ahLst/>
          <a:cxnLst/>
          <a:rect l="0" t="0" r="0" b="0"/>
          <a:pathLst>
            <a:path>
              <a:moveTo>
                <a:pt x="3304968" y="0"/>
              </a:moveTo>
              <a:lnTo>
                <a:pt x="3304968" y="792001"/>
              </a:lnTo>
              <a:lnTo>
                <a:pt x="0" y="792001"/>
              </a:lnTo>
              <a:lnTo>
                <a:pt x="0" y="94848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2F7A245-A7B9-FC4A-A1EE-C5111E8B80A1}">
      <dsp:nvSpPr>
        <dsp:cNvPr id="0" name=""/>
        <dsp:cNvSpPr/>
      </dsp:nvSpPr>
      <dsp:spPr>
        <a:xfrm>
          <a:off x="1896430" y="812289"/>
          <a:ext cx="5011047" cy="1662365"/>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9348E99-F059-0247-9030-ECA7EEBA27DD}">
      <dsp:nvSpPr>
        <dsp:cNvPr id="0" name=""/>
        <dsp:cNvSpPr/>
      </dsp:nvSpPr>
      <dsp:spPr>
        <a:xfrm>
          <a:off x="2084121" y="990595"/>
          <a:ext cx="5011047" cy="166236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NETWORK OF PUBLIC REHAB CENTERS IN VIETNAM </a:t>
          </a:r>
          <a:r>
            <a:rPr lang="en-US" sz="2000" b="1" kern="1200" dirty="0" smtClean="0"/>
            <a:t>(110)</a:t>
          </a:r>
          <a:endParaRPr lang="en-US" sz="2000" b="1" kern="1200" dirty="0"/>
        </a:p>
      </dsp:txBody>
      <dsp:txXfrm>
        <a:off x="2132810" y="1039284"/>
        <a:ext cx="4913669" cy="1564987"/>
      </dsp:txXfrm>
    </dsp:sp>
    <dsp:sp modelId="{D6EE21BC-9251-5044-865E-B24EC2BD37AF}">
      <dsp:nvSpPr>
        <dsp:cNvPr id="0" name=""/>
        <dsp:cNvSpPr/>
      </dsp:nvSpPr>
      <dsp:spPr>
        <a:xfrm>
          <a:off x="4315" y="3423143"/>
          <a:ext cx="2185341" cy="107265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E829ED3-1F25-F04A-B5D9-8E13827A30DA}">
      <dsp:nvSpPr>
        <dsp:cNvPr id="0" name=""/>
        <dsp:cNvSpPr/>
      </dsp:nvSpPr>
      <dsp:spPr>
        <a:xfrm>
          <a:off x="192006" y="3601449"/>
          <a:ext cx="2185341" cy="1072653"/>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t>GENERAL REHAB CENTERS </a:t>
          </a:r>
          <a:r>
            <a:rPr lang="en-US" sz="2000" b="1" kern="1200" dirty="0" smtClean="0"/>
            <a:t>(75</a:t>
          </a:r>
          <a:r>
            <a:rPr lang="en-US" sz="2000" kern="1200" dirty="0" smtClean="0"/>
            <a:t>)</a:t>
          </a:r>
          <a:endParaRPr lang="en-US" sz="1800" b="1" kern="1200" dirty="0"/>
        </a:p>
      </dsp:txBody>
      <dsp:txXfrm>
        <a:off x="223423" y="3632866"/>
        <a:ext cx="2122507" cy="1009819"/>
      </dsp:txXfrm>
    </dsp:sp>
    <dsp:sp modelId="{AFB0625D-E15E-EE4E-BB61-3D13030EC000}">
      <dsp:nvSpPr>
        <dsp:cNvPr id="0" name=""/>
        <dsp:cNvSpPr/>
      </dsp:nvSpPr>
      <dsp:spPr>
        <a:xfrm>
          <a:off x="2565038" y="3423143"/>
          <a:ext cx="1689217" cy="107265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E25FDE6-83EE-B844-9E9F-5411897866E2}">
      <dsp:nvSpPr>
        <dsp:cNvPr id="0" name=""/>
        <dsp:cNvSpPr/>
      </dsp:nvSpPr>
      <dsp:spPr>
        <a:xfrm>
          <a:off x="2752728" y="3601449"/>
          <a:ext cx="1689217" cy="1072653"/>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t>VOLUNTARY REHAB CENTER </a:t>
          </a:r>
          <a:r>
            <a:rPr lang="en-US" sz="1500" b="1" kern="1200" dirty="0" smtClean="0"/>
            <a:t>(24)</a:t>
          </a:r>
          <a:endParaRPr lang="en-US" sz="1500" b="1" kern="1200" dirty="0"/>
        </a:p>
      </dsp:txBody>
      <dsp:txXfrm>
        <a:off x="2784145" y="3632866"/>
        <a:ext cx="1626383" cy="1009819"/>
      </dsp:txXfrm>
    </dsp:sp>
    <dsp:sp modelId="{A8707232-AF94-914E-A3D8-BC1744CCF1D8}">
      <dsp:nvSpPr>
        <dsp:cNvPr id="0" name=""/>
        <dsp:cNvSpPr/>
      </dsp:nvSpPr>
      <dsp:spPr>
        <a:xfrm>
          <a:off x="4629637" y="3423143"/>
          <a:ext cx="2105356" cy="107265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73FFF47-B7A1-4A43-87CB-0572FC9B7A27}">
      <dsp:nvSpPr>
        <dsp:cNvPr id="0" name=""/>
        <dsp:cNvSpPr/>
      </dsp:nvSpPr>
      <dsp:spPr>
        <a:xfrm>
          <a:off x="4817328" y="3601449"/>
          <a:ext cx="2105356" cy="1072653"/>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500" b="1" kern="1200" dirty="0" smtClean="0"/>
            <a:t>MANDATORY REHAB CENTERS </a:t>
          </a:r>
          <a:r>
            <a:rPr lang="en-US" sz="1500" b="1" kern="1200" dirty="0" smtClean="0"/>
            <a:t>(5)</a:t>
          </a:r>
        </a:p>
        <a:p>
          <a:pPr lvl="0" algn="ctr" defTabSz="977900">
            <a:lnSpc>
              <a:spcPct val="90000"/>
            </a:lnSpc>
            <a:spcBef>
              <a:spcPct val="0"/>
            </a:spcBef>
            <a:spcAft>
              <a:spcPct val="35000"/>
            </a:spcAft>
          </a:pPr>
          <a:endParaRPr lang="en-US" sz="1500" b="1" kern="1200" dirty="0"/>
        </a:p>
      </dsp:txBody>
      <dsp:txXfrm>
        <a:off x="4848745" y="3632866"/>
        <a:ext cx="2042522" cy="1009819"/>
      </dsp:txXfrm>
    </dsp:sp>
    <dsp:sp modelId="{00F200BD-382D-5543-9319-BAA22747F9EF}">
      <dsp:nvSpPr>
        <dsp:cNvPr id="0" name=""/>
        <dsp:cNvSpPr/>
      </dsp:nvSpPr>
      <dsp:spPr>
        <a:xfrm>
          <a:off x="7110376" y="3423143"/>
          <a:ext cx="1689217" cy="107265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D1D787D-2EBF-AE4B-B66E-B1C7DC14EC86}">
      <dsp:nvSpPr>
        <dsp:cNvPr id="0" name=""/>
        <dsp:cNvSpPr/>
      </dsp:nvSpPr>
      <dsp:spPr>
        <a:xfrm>
          <a:off x="7298066" y="3601449"/>
          <a:ext cx="1689217" cy="1072653"/>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t>SOCIAL ACCEPTANCE CENTERS </a:t>
          </a:r>
          <a:r>
            <a:rPr lang="en-US" sz="1500" kern="1200" dirty="0" smtClean="0"/>
            <a:t>(6</a:t>
          </a:r>
          <a:r>
            <a:rPr lang="en-US" sz="1500" kern="1200" dirty="0" smtClean="0"/>
            <a:t>)</a:t>
          </a:r>
          <a:endParaRPr lang="en-US" sz="1500" kern="1200" dirty="0"/>
        </a:p>
      </dsp:txBody>
      <dsp:txXfrm>
        <a:off x="7329483" y="3632866"/>
        <a:ext cx="1626383" cy="100981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drawings/drawing1.xml><?xml version="1.0" encoding="utf-8"?>
<c:userShapes xmlns:c="http://schemas.openxmlformats.org/drawingml/2006/chart">
  <cdr:relSizeAnchor xmlns:cdr="http://schemas.openxmlformats.org/drawingml/2006/chartDrawing">
    <cdr:from>
      <cdr:x>0.06731</cdr:x>
      <cdr:y>0.42262</cdr:y>
    </cdr:from>
    <cdr:to>
      <cdr:x>0.14959</cdr:x>
      <cdr:y>0.50198</cdr:y>
    </cdr:to>
    <cdr:sp macro="" textlink="">
      <cdr:nvSpPr>
        <cdr:cNvPr id="2" name="TextBox 1"/>
        <cdr:cNvSpPr txBox="1"/>
      </cdr:nvSpPr>
      <cdr:spPr>
        <a:xfrm xmlns:a="http://schemas.openxmlformats.org/drawingml/2006/main">
          <a:off x="533400" y="2028825"/>
          <a:ext cx="652100" cy="381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700" dirty="0" smtClean="0"/>
            <a:t>Year</a:t>
          </a:r>
          <a:endParaRPr lang="vi-VN" sz="1700"/>
        </a:p>
      </cdr:txBody>
    </cdr:sp>
  </cdr:relSizeAnchor>
</c:userShapes>
</file>

<file path=ppt/drawings/drawing2.xml><?xml version="1.0" encoding="utf-8"?>
<c:userShapes xmlns:c="http://schemas.openxmlformats.org/drawingml/2006/chart">
  <cdr:relSizeAnchor xmlns:cdr="http://schemas.openxmlformats.org/drawingml/2006/chartDrawing">
    <cdr:from>
      <cdr:x>0.03409</cdr:x>
      <cdr:y>0.04545</cdr:y>
    </cdr:from>
    <cdr:to>
      <cdr:x>0.13636</cdr:x>
      <cdr:y>0.88068</cdr:y>
    </cdr:to>
    <cdr:sp macro="" textlink="">
      <cdr:nvSpPr>
        <cdr:cNvPr id="2" name="TextBox 1"/>
        <cdr:cNvSpPr txBox="1"/>
      </cdr:nvSpPr>
      <cdr:spPr>
        <a:xfrm xmlns:a="http://schemas.openxmlformats.org/drawingml/2006/main">
          <a:off x="228600" y="203200"/>
          <a:ext cx="685800" cy="3733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vi-VN" sz="1100"/>
        </a:p>
      </cdr:txBody>
    </cdr:sp>
  </cdr:relSizeAnchor>
  <cdr:relSizeAnchor xmlns:cdr="http://schemas.openxmlformats.org/drawingml/2006/chartDrawing">
    <cdr:from>
      <cdr:x>0</cdr:x>
      <cdr:y>0</cdr:y>
    </cdr:from>
    <cdr:to>
      <cdr:x>0.125</cdr:x>
      <cdr:y>0.92045</cdr:y>
    </cdr:to>
    <cdr:sp macro="" textlink="">
      <cdr:nvSpPr>
        <cdr:cNvPr id="3" name="TextBox 2"/>
        <cdr:cNvSpPr txBox="1"/>
      </cdr:nvSpPr>
      <cdr:spPr>
        <a:xfrm xmlns:a="http://schemas.openxmlformats.org/drawingml/2006/main">
          <a:off x="0" y="0"/>
          <a:ext cx="838200" cy="4114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vi-VN" sz="1100"/>
        </a:p>
      </cdr:txBody>
    </cdr:sp>
  </cdr:relSizeAnchor>
  <cdr:relSizeAnchor xmlns:cdr="http://schemas.openxmlformats.org/drawingml/2006/chartDrawing">
    <cdr:from>
      <cdr:x>0.02105</cdr:x>
      <cdr:y>0</cdr:y>
    </cdr:from>
    <cdr:to>
      <cdr:x>0.16842</cdr:x>
      <cdr:y>0.97159</cdr:y>
    </cdr:to>
    <cdr:sp macro="" textlink="">
      <cdr:nvSpPr>
        <cdr:cNvPr id="4" name="TextBox 3"/>
        <cdr:cNvSpPr txBox="1"/>
      </cdr:nvSpPr>
      <cdr:spPr>
        <a:xfrm xmlns:a="http://schemas.openxmlformats.org/drawingml/2006/main">
          <a:off x="152400" y="0"/>
          <a:ext cx="1066800" cy="4343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vi-VN" sz="1100"/>
        </a:p>
      </cdr:txBody>
    </cdr:sp>
  </cdr:relSizeAnchor>
  <cdr:relSizeAnchor xmlns:cdr="http://schemas.openxmlformats.org/drawingml/2006/chartDrawing">
    <cdr:from>
      <cdr:x>0.08421</cdr:x>
      <cdr:y>0.12369</cdr:y>
    </cdr:from>
    <cdr:to>
      <cdr:x>0.14737</cdr:x>
      <cdr:y>0.77749</cdr:y>
    </cdr:to>
    <cdr:sp macro="" textlink="">
      <cdr:nvSpPr>
        <cdr:cNvPr id="6" name="Up-Down Arrow 5"/>
        <cdr:cNvSpPr/>
      </cdr:nvSpPr>
      <cdr:spPr bwMode="auto">
        <a:xfrm xmlns:a="http://schemas.openxmlformats.org/drawingml/2006/main">
          <a:off x="609600" y="600075"/>
          <a:ext cx="457200" cy="3171825"/>
        </a:xfrm>
        <a:prstGeom xmlns:a="http://schemas.openxmlformats.org/drawingml/2006/main" prst="upDownArrow">
          <a:avLst/>
        </a:prstGeom>
        <a:ln xmlns:a="http://schemas.openxmlformats.org/drawingml/2006/main">
          <a:headEnd type="none" w="med" len="med"/>
          <a:tailEnd type="none" w="med" len="med"/>
        </a:ln>
      </cdr:spPr>
      <cdr:style>
        <a:lnRef xmlns:a="http://schemas.openxmlformats.org/drawingml/2006/main" idx="2">
          <a:schemeClr val="accent3">
            <a:shade val="50000"/>
          </a:schemeClr>
        </a:lnRef>
        <a:fillRef xmlns:a="http://schemas.openxmlformats.org/drawingml/2006/main" idx="1">
          <a:schemeClr val="accent3"/>
        </a:fillRef>
        <a:effectRef xmlns:a="http://schemas.openxmlformats.org/drawingml/2006/main" idx="0">
          <a:schemeClr val="accent3"/>
        </a:effectRef>
        <a:fontRef xmlns:a="http://schemas.openxmlformats.org/drawingml/2006/main" idx="minor">
          <a:schemeClr val="lt1"/>
        </a:fontRef>
      </cdr:style>
      <cdr:txBody>
        <a:bodyPr xmlns:a="http://schemas.openxmlformats.org/drawingml/2006/main" vertOverflow="clip" vert="horz" wrap="square" lIns="91440" tIns="45720" rIns="91440" bIns="45720" numCol="1" anchor="t" anchorCtr="0" compatLnSpc="1">
          <a:prstTxWarp prst="textNoShape">
            <a:avLst/>
          </a:prstTxWarp>
        </a:bodyPr>
        <a:lstStyle xmlns:a="http://schemas.openxmlformats.org/drawingml/2006/main"/>
        <a:p xmlns:a="http://schemas.openxmlformats.org/drawingml/2006/main">
          <a:endParaRPr lang="vi-VN"/>
        </a:p>
      </cdr:txBody>
    </cdr:sp>
  </cdr:relSizeAnchor>
  <cdr:relSizeAnchor xmlns:cdr="http://schemas.openxmlformats.org/drawingml/2006/chartDrawing">
    <cdr:from>
      <cdr:x>0.04211</cdr:x>
      <cdr:y>0.02618</cdr:y>
    </cdr:from>
    <cdr:to>
      <cdr:x>0.26316</cdr:x>
      <cdr:y>0.10471</cdr:y>
    </cdr:to>
    <cdr:sp macro="" textlink="">
      <cdr:nvSpPr>
        <cdr:cNvPr id="7" name="TextBox 6"/>
        <cdr:cNvSpPr txBox="1"/>
      </cdr:nvSpPr>
      <cdr:spPr>
        <a:xfrm xmlns:a="http://schemas.openxmlformats.org/drawingml/2006/main">
          <a:off x="304800" y="127000"/>
          <a:ext cx="1600200" cy="381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300" dirty="0" smtClean="0"/>
            <a:t>Very </a:t>
          </a:r>
          <a:r>
            <a:rPr lang="en-US" sz="1700" dirty="0" smtClean="0"/>
            <a:t>important</a:t>
          </a:r>
          <a:endParaRPr lang="vi-VN" sz="1700"/>
        </a:p>
      </cdr:txBody>
    </cdr:sp>
  </cdr:relSizeAnchor>
  <cdr:relSizeAnchor xmlns:cdr="http://schemas.openxmlformats.org/drawingml/2006/chartDrawing">
    <cdr:from>
      <cdr:x>0.03158</cdr:x>
      <cdr:y>0.7644</cdr:y>
    </cdr:from>
    <cdr:to>
      <cdr:x>0.24211</cdr:x>
      <cdr:y>0.82723</cdr:y>
    </cdr:to>
    <cdr:sp macro="" textlink="">
      <cdr:nvSpPr>
        <cdr:cNvPr id="8" name="TextBox 1"/>
        <cdr:cNvSpPr txBox="1"/>
      </cdr:nvSpPr>
      <cdr:spPr>
        <a:xfrm xmlns:a="http://schemas.openxmlformats.org/drawingml/2006/main">
          <a:off x="228600" y="3708400"/>
          <a:ext cx="1524000" cy="3048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700" dirty="0" smtClean="0"/>
            <a:t>Not</a:t>
          </a:r>
          <a:r>
            <a:rPr lang="en-US" sz="1700" dirty="0" smtClean="0"/>
            <a:t> </a:t>
          </a:r>
          <a:r>
            <a:rPr lang="en-US" sz="1700" dirty="0" smtClean="0"/>
            <a:t>important</a:t>
          </a:r>
          <a:endParaRPr lang="vi-VN" sz="1700"/>
        </a:p>
      </cdr:txBody>
    </cdr:sp>
  </cdr:relSizeAnchor>
</c:userShapes>
</file>

<file path=ppt/drawings/drawing3.xml><?xml version="1.0" encoding="utf-8"?>
<c:userShapes xmlns:c="http://schemas.openxmlformats.org/drawingml/2006/chart">
  <cdr:relSizeAnchor xmlns:cdr="http://schemas.openxmlformats.org/drawingml/2006/chartDrawing">
    <cdr:from>
      <cdr:x>0.04762</cdr:x>
      <cdr:y>0.08148</cdr:y>
    </cdr:from>
    <cdr:to>
      <cdr:x>0.11739</cdr:x>
      <cdr:y>0.86195</cdr:y>
    </cdr:to>
    <cdr:sp macro="" textlink="">
      <cdr:nvSpPr>
        <cdr:cNvPr id="2" name="Up-Down Arrow 1"/>
        <cdr:cNvSpPr/>
      </cdr:nvSpPr>
      <cdr:spPr bwMode="auto">
        <a:xfrm xmlns:a="http://schemas.openxmlformats.org/drawingml/2006/main">
          <a:off x="381000" y="395287"/>
          <a:ext cx="558209" cy="3786366"/>
        </a:xfrm>
        <a:prstGeom xmlns:a="http://schemas.openxmlformats.org/drawingml/2006/main" prst="upDownArrow">
          <a:avLst/>
        </a:prstGeom>
        <a:ln xmlns:a="http://schemas.openxmlformats.org/drawingml/2006/main">
          <a:headEnd type="none" w="med" len="med"/>
          <a:tailEnd type="none" w="med" len="med"/>
        </a:ln>
      </cdr:spPr>
      <cdr:style>
        <a:lnRef xmlns:a="http://schemas.openxmlformats.org/drawingml/2006/main" idx="2">
          <a:schemeClr val="accent3">
            <a:shade val="50000"/>
          </a:schemeClr>
        </a:lnRef>
        <a:fillRef xmlns:a="http://schemas.openxmlformats.org/drawingml/2006/main" idx="1">
          <a:schemeClr val="accent3"/>
        </a:fillRef>
        <a:effectRef xmlns:a="http://schemas.openxmlformats.org/drawingml/2006/main" idx="0">
          <a:schemeClr val="accent3"/>
        </a:effectRef>
        <a:fontRef xmlns:a="http://schemas.openxmlformats.org/drawingml/2006/main" idx="minor">
          <a:schemeClr val="lt1"/>
        </a:fontRef>
      </cdr:style>
      <cdr:txBody>
        <a:bodyPr xmlns:a="http://schemas.openxmlformats.org/drawingml/2006/main" vert="horz" wrap="square" lIns="91440" tIns="45720" rIns="91440" bIns="45720" numCol="1" anchor="t" anchorCtr="0" compatLnSpc="1">
          <a:prstTxWarp prst="textNoShape">
            <a:avLst/>
          </a:prstTxWarp>
        </a:bodyPr>
        <a:lstStyle xmlns:a="http://schemas.openxmlformats.org/drawingml/2006/main">
          <a:defPPr>
            <a:defRPr lang="en-US"/>
          </a:defPPr>
          <a:lvl1pPr algn="l" rtl="0" fontAlgn="base">
            <a:spcBef>
              <a:spcPct val="0"/>
            </a:spcBef>
            <a:spcAft>
              <a:spcPct val="0"/>
            </a:spcAft>
            <a:defRPr sz="800" kern="1200">
              <a:solidFill>
                <a:schemeClr val="lt1"/>
              </a:solidFill>
              <a:latin typeface="+mn-lt"/>
              <a:ea typeface="+mn-ea"/>
              <a:cs typeface="+mn-cs"/>
            </a:defRPr>
          </a:lvl1pPr>
          <a:lvl2pPr marL="457200" algn="l" rtl="0" fontAlgn="base">
            <a:spcBef>
              <a:spcPct val="0"/>
            </a:spcBef>
            <a:spcAft>
              <a:spcPct val="0"/>
            </a:spcAft>
            <a:defRPr sz="800" kern="1200">
              <a:solidFill>
                <a:schemeClr val="lt1"/>
              </a:solidFill>
              <a:latin typeface="+mn-lt"/>
              <a:ea typeface="+mn-ea"/>
              <a:cs typeface="+mn-cs"/>
            </a:defRPr>
          </a:lvl2pPr>
          <a:lvl3pPr marL="914400" algn="l" rtl="0" fontAlgn="base">
            <a:spcBef>
              <a:spcPct val="0"/>
            </a:spcBef>
            <a:spcAft>
              <a:spcPct val="0"/>
            </a:spcAft>
            <a:defRPr sz="800" kern="1200">
              <a:solidFill>
                <a:schemeClr val="lt1"/>
              </a:solidFill>
              <a:latin typeface="+mn-lt"/>
              <a:ea typeface="+mn-ea"/>
              <a:cs typeface="+mn-cs"/>
            </a:defRPr>
          </a:lvl3pPr>
          <a:lvl4pPr marL="1371600" algn="l" rtl="0" fontAlgn="base">
            <a:spcBef>
              <a:spcPct val="0"/>
            </a:spcBef>
            <a:spcAft>
              <a:spcPct val="0"/>
            </a:spcAft>
            <a:defRPr sz="800" kern="1200">
              <a:solidFill>
                <a:schemeClr val="lt1"/>
              </a:solidFill>
              <a:latin typeface="+mn-lt"/>
              <a:ea typeface="+mn-ea"/>
              <a:cs typeface="+mn-cs"/>
            </a:defRPr>
          </a:lvl4pPr>
          <a:lvl5pPr marL="1828800" algn="l" rtl="0" fontAlgn="base">
            <a:spcBef>
              <a:spcPct val="0"/>
            </a:spcBef>
            <a:spcAft>
              <a:spcPct val="0"/>
            </a:spcAft>
            <a:defRPr sz="800" kern="1200">
              <a:solidFill>
                <a:schemeClr val="lt1"/>
              </a:solidFill>
              <a:latin typeface="+mn-lt"/>
              <a:ea typeface="+mn-ea"/>
              <a:cs typeface="+mn-cs"/>
            </a:defRPr>
          </a:lvl5pPr>
          <a:lvl6pPr marL="2286000" algn="l" defTabSz="914400" rtl="0" eaLnBrk="1" latinLnBrk="0" hangingPunct="1">
            <a:defRPr sz="800" kern="1200">
              <a:solidFill>
                <a:schemeClr val="lt1"/>
              </a:solidFill>
              <a:latin typeface="+mn-lt"/>
              <a:ea typeface="+mn-ea"/>
              <a:cs typeface="+mn-cs"/>
            </a:defRPr>
          </a:lvl6pPr>
          <a:lvl7pPr marL="2743200" algn="l" defTabSz="914400" rtl="0" eaLnBrk="1" latinLnBrk="0" hangingPunct="1">
            <a:defRPr sz="800" kern="1200">
              <a:solidFill>
                <a:schemeClr val="lt1"/>
              </a:solidFill>
              <a:latin typeface="+mn-lt"/>
              <a:ea typeface="+mn-ea"/>
              <a:cs typeface="+mn-cs"/>
            </a:defRPr>
          </a:lvl7pPr>
          <a:lvl8pPr marL="3200400" algn="l" defTabSz="914400" rtl="0" eaLnBrk="1" latinLnBrk="0" hangingPunct="1">
            <a:defRPr sz="800" kern="1200">
              <a:solidFill>
                <a:schemeClr val="lt1"/>
              </a:solidFill>
              <a:latin typeface="+mn-lt"/>
              <a:ea typeface="+mn-ea"/>
              <a:cs typeface="+mn-cs"/>
            </a:defRPr>
          </a:lvl8pPr>
          <a:lvl9pPr marL="3657600" algn="l" defTabSz="914400" rtl="0" eaLnBrk="1" latinLnBrk="0" hangingPunct="1">
            <a:defRPr sz="800" kern="1200">
              <a:solidFill>
                <a:schemeClr val="lt1"/>
              </a:solidFill>
              <a:latin typeface="+mn-lt"/>
              <a:ea typeface="+mn-ea"/>
              <a:cs typeface="+mn-cs"/>
            </a:defRPr>
          </a:lvl9pPr>
        </a:lstStyle>
        <a:p xmlns:a="http://schemas.openxmlformats.org/drawingml/2006/main">
          <a:endParaRPr lang="vi-VN"/>
        </a:p>
      </cdr:txBody>
    </cdr:sp>
  </cdr:relSizeAnchor>
  <cdr:relSizeAnchor xmlns:cdr="http://schemas.openxmlformats.org/drawingml/2006/chartDrawing">
    <cdr:from>
      <cdr:x>0</cdr:x>
      <cdr:y>0</cdr:y>
    </cdr:from>
    <cdr:to>
      <cdr:x>0.2093</cdr:x>
      <cdr:y>0.06328</cdr:y>
    </cdr:to>
    <cdr:sp macro="" textlink="">
      <cdr:nvSpPr>
        <cdr:cNvPr id="3" name="TextBox 2"/>
        <cdr:cNvSpPr txBox="1"/>
      </cdr:nvSpPr>
      <cdr:spPr>
        <a:xfrm xmlns:a="http://schemas.openxmlformats.org/drawingml/2006/main">
          <a:off x="-1066800" y="-1397000"/>
          <a:ext cx="1562986" cy="307003"/>
        </a:xfrm>
        <a:prstGeom xmlns:a="http://schemas.openxmlformats.org/drawingml/2006/main" prst="rect">
          <a:avLst/>
        </a:prstGeom>
      </cdr:spPr>
      <cdr:txBody>
        <a:bodyPr xmlns:a="http://schemas.openxmlformats.org/drawingml/2006/main" wrap="square" rtlCol="0"/>
        <a:lstStyle xmlns:a="http://schemas.openxmlformats.org/drawingml/2006/main">
          <a:defPPr>
            <a:defRPr lang="en-US"/>
          </a:defPPr>
          <a:lvl1pPr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1pPr>
          <a:lvl2pPr marL="4572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2pPr>
          <a:lvl3pPr marL="9144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3pPr>
          <a:lvl4pPr marL="13716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4pPr>
          <a:lvl5pPr marL="18288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9pPr>
        </a:lstStyle>
        <a:p xmlns:a="http://schemas.openxmlformats.org/drawingml/2006/main">
          <a:r>
            <a:rPr lang="en-US" sz="1300" dirty="0" smtClean="0"/>
            <a:t>Very </a:t>
          </a:r>
          <a:r>
            <a:rPr lang="en-US" sz="1700" dirty="0" smtClean="0"/>
            <a:t>confident</a:t>
          </a:r>
          <a:endParaRPr lang="vi-VN" sz="1700"/>
        </a:p>
      </cdr:txBody>
    </cdr:sp>
  </cdr:relSizeAnchor>
  <cdr:relSizeAnchor xmlns:cdr="http://schemas.openxmlformats.org/drawingml/2006/chartDrawing">
    <cdr:from>
      <cdr:x>0</cdr:x>
      <cdr:y>0.89005</cdr:y>
    </cdr:from>
    <cdr:to>
      <cdr:x>0.2093</cdr:x>
      <cdr:y>0.95333</cdr:y>
    </cdr:to>
    <cdr:sp macro="" textlink="">
      <cdr:nvSpPr>
        <cdr:cNvPr id="4" name="TextBox 1"/>
        <cdr:cNvSpPr txBox="1"/>
      </cdr:nvSpPr>
      <cdr:spPr>
        <a:xfrm xmlns:a="http://schemas.openxmlformats.org/drawingml/2006/main">
          <a:off x="-1066800" y="4318000"/>
          <a:ext cx="1562986" cy="307003"/>
        </a:xfrm>
        <a:prstGeom xmlns:a="http://schemas.openxmlformats.org/drawingml/2006/main" prst="rect">
          <a:avLst/>
        </a:prstGeom>
      </cdr:spPr>
      <cdr:txBody>
        <a:bodyPr xmlns:a="http://schemas.openxmlformats.org/drawingml/2006/main" wrap="square" rtlCol="0"/>
        <a:lstStyle xmlns:a="http://schemas.openxmlformats.org/drawingml/2006/main">
          <a:defPPr>
            <a:defRPr lang="en-US"/>
          </a:defPPr>
          <a:lvl1pPr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1pPr>
          <a:lvl2pPr marL="4572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2pPr>
          <a:lvl3pPr marL="9144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3pPr>
          <a:lvl4pPr marL="13716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4pPr>
          <a:lvl5pPr marL="18288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9pPr>
        </a:lstStyle>
        <a:p xmlns:a="http://schemas.openxmlformats.org/drawingml/2006/main">
          <a:r>
            <a:rPr lang="en-US" sz="1700" dirty="0" smtClean="0"/>
            <a:t>Not </a:t>
          </a:r>
          <a:r>
            <a:rPr lang="en-US" sz="1700" dirty="0" smtClean="0"/>
            <a:t>confident</a:t>
          </a:r>
          <a:endParaRPr lang="vi-VN" sz="1700"/>
        </a:p>
      </cdr:txBody>
    </cdr:sp>
  </cdr:relSizeAnchor>
</c:userShapes>
</file>

<file path=ppt/drawings/drawing4.xml><?xml version="1.0" encoding="utf-8"?>
<c:userShapes xmlns:c="http://schemas.openxmlformats.org/drawingml/2006/chart">
  <cdr:relSizeAnchor xmlns:cdr="http://schemas.openxmlformats.org/drawingml/2006/chartDrawing">
    <cdr:from>
      <cdr:x>0.00952</cdr:x>
      <cdr:y>0.07576</cdr:y>
    </cdr:from>
    <cdr:to>
      <cdr:x>0.07929</cdr:x>
      <cdr:y>0.85623</cdr:y>
    </cdr:to>
    <cdr:sp macro="" textlink="">
      <cdr:nvSpPr>
        <cdr:cNvPr id="2" name="Up-Down Arrow 1"/>
        <cdr:cNvSpPr/>
      </cdr:nvSpPr>
      <cdr:spPr bwMode="auto">
        <a:xfrm xmlns:a="http://schemas.openxmlformats.org/drawingml/2006/main">
          <a:off x="76200" y="381000"/>
          <a:ext cx="558229" cy="3925140"/>
        </a:xfrm>
        <a:prstGeom xmlns:a="http://schemas.openxmlformats.org/drawingml/2006/main" prst="upDownArrow">
          <a:avLst/>
        </a:prstGeom>
        <a:ln xmlns:a="http://schemas.openxmlformats.org/drawingml/2006/main">
          <a:headEnd type="none" w="med" len="med"/>
          <a:tailEnd type="none" w="med" len="med"/>
        </a:ln>
      </cdr:spPr>
      <cdr:style>
        <a:lnRef xmlns:a="http://schemas.openxmlformats.org/drawingml/2006/main" idx="2">
          <a:schemeClr val="accent3">
            <a:shade val="50000"/>
          </a:schemeClr>
        </a:lnRef>
        <a:fillRef xmlns:a="http://schemas.openxmlformats.org/drawingml/2006/main" idx="1">
          <a:schemeClr val="accent3"/>
        </a:fillRef>
        <a:effectRef xmlns:a="http://schemas.openxmlformats.org/drawingml/2006/main" idx="0">
          <a:schemeClr val="accent3"/>
        </a:effectRef>
        <a:fontRef xmlns:a="http://schemas.openxmlformats.org/drawingml/2006/main" idx="minor">
          <a:schemeClr val="lt1"/>
        </a:fontRef>
      </cdr:style>
      <cdr:txBody>
        <a:bodyPr xmlns:a="http://schemas.openxmlformats.org/drawingml/2006/main" vert="horz" wrap="square" lIns="91440" tIns="45720" rIns="91440" bIns="45720" numCol="1" anchor="t" anchorCtr="0" compatLnSpc="1">
          <a:prstTxWarp prst="textNoShape">
            <a:avLst/>
          </a:prstTxWarp>
        </a:bodyPr>
        <a:lstStyle xmlns:a="http://schemas.openxmlformats.org/drawingml/2006/main">
          <a:defPPr>
            <a:defRPr lang="en-US"/>
          </a:defPPr>
          <a:lvl1pPr algn="l" rtl="0" fontAlgn="base">
            <a:spcBef>
              <a:spcPct val="0"/>
            </a:spcBef>
            <a:spcAft>
              <a:spcPct val="0"/>
            </a:spcAft>
            <a:defRPr sz="800" kern="1200">
              <a:solidFill>
                <a:schemeClr val="lt1"/>
              </a:solidFill>
              <a:latin typeface="+mn-lt"/>
              <a:ea typeface="+mn-ea"/>
              <a:cs typeface="+mn-cs"/>
            </a:defRPr>
          </a:lvl1pPr>
          <a:lvl2pPr marL="457200" algn="l" rtl="0" fontAlgn="base">
            <a:spcBef>
              <a:spcPct val="0"/>
            </a:spcBef>
            <a:spcAft>
              <a:spcPct val="0"/>
            </a:spcAft>
            <a:defRPr sz="800" kern="1200">
              <a:solidFill>
                <a:schemeClr val="lt1"/>
              </a:solidFill>
              <a:latin typeface="+mn-lt"/>
              <a:ea typeface="+mn-ea"/>
              <a:cs typeface="+mn-cs"/>
            </a:defRPr>
          </a:lvl2pPr>
          <a:lvl3pPr marL="914400" algn="l" rtl="0" fontAlgn="base">
            <a:spcBef>
              <a:spcPct val="0"/>
            </a:spcBef>
            <a:spcAft>
              <a:spcPct val="0"/>
            </a:spcAft>
            <a:defRPr sz="800" kern="1200">
              <a:solidFill>
                <a:schemeClr val="lt1"/>
              </a:solidFill>
              <a:latin typeface="+mn-lt"/>
              <a:ea typeface="+mn-ea"/>
              <a:cs typeface="+mn-cs"/>
            </a:defRPr>
          </a:lvl3pPr>
          <a:lvl4pPr marL="1371600" algn="l" rtl="0" fontAlgn="base">
            <a:spcBef>
              <a:spcPct val="0"/>
            </a:spcBef>
            <a:spcAft>
              <a:spcPct val="0"/>
            </a:spcAft>
            <a:defRPr sz="800" kern="1200">
              <a:solidFill>
                <a:schemeClr val="lt1"/>
              </a:solidFill>
              <a:latin typeface="+mn-lt"/>
              <a:ea typeface="+mn-ea"/>
              <a:cs typeface="+mn-cs"/>
            </a:defRPr>
          </a:lvl4pPr>
          <a:lvl5pPr marL="1828800" algn="l" rtl="0" fontAlgn="base">
            <a:spcBef>
              <a:spcPct val="0"/>
            </a:spcBef>
            <a:spcAft>
              <a:spcPct val="0"/>
            </a:spcAft>
            <a:defRPr sz="800" kern="1200">
              <a:solidFill>
                <a:schemeClr val="lt1"/>
              </a:solidFill>
              <a:latin typeface="+mn-lt"/>
              <a:ea typeface="+mn-ea"/>
              <a:cs typeface="+mn-cs"/>
            </a:defRPr>
          </a:lvl5pPr>
          <a:lvl6pPr marL="2286000" algn="l" defTabSz="914400" rtl="0" eaLnBrk="1" latinLnBrk="0" hangingPunct="1">
            <a:defRPr sz="800" kern="1200">
              <a:solidFill>
                <a:schemeClr val="lt1"/>
              </a:solidFill>
              <a:latin typeface="+mn-lt"/>
              <a:ea typeface="+mn-ea"/>
              <a:cs typeface="+mn-cs"/>
            </a:defRPr>
          </a:lvl6pPr>
          <a:lvl7pPr marL="2743200" algn="l" defTabSz="914400" rtl="0" eaLnBrk="1" latinLnBrk="0" hangingPunct="1">
            <a:defRPr sz="800" kern="1200">
              <a:solidFill>
                <a:schemeClr val="lt1"/>
              </a:solidFill>
              <a:latin typeface="+mn-lt"/>
              <a:ea typeface="+mn-ea"/>
              <a:cs typeface="+mn-cs"/>
            </a:defRPr>
          </a:lvl7pPr>
          <a:lvl8pPr marL="3200400" algn="l" defTabSz="914400" rtl="0" eaLnBrk="1" latinLnBrk="0" hangingPunct="1">
            <a:defRPr sz="800" kern="1200">
              <a:solidFill>
                <a:schemeClr val="lt1"/>
              </a:solidFill>
              <a:latin typeface="+mn-lt"/>
              <a:ea typeface="+mn-ea"/>
              <a:cs typeface="+mn-cs"/>
            </a:defRPr>
          </a:lvl8pPr>
          <a:lvl9pPr marL="3657600" algn="l" defTabSz="914400" rtl="0" eaLnBrk="1" latinLnBrk="0" hangingPunct="1">
            <a:defRPr sz="800" kern="1200">
              <a:solidFill>
                <a:schemeClr val="lt1"/>
              </a:solidFill>
              <a:latin typeface="+mn-lt"/>
              <a:ea typeface="+mn-ea"/>
              <a:cs typeface="+mn-cs"/>
            </a:defRPr>
          </a:lvl9pPr>
        </a:lstStyle>
        <a:p xmlns:a="http://schemas.openxmlformats.org/drawingml/2006/main">
          <a:endParaRPr lang="vi-VN"/>
        </a:p>
      </cdr:txBody>
    </cdr:sp>
  </cdr:relSizeAnchor>
  <cdr:relSizeAnchor xmlns:cdr="http://schemas.openxmlformats.org/drawingml/2006/chartDrawing">
    <cdr:from>
      <cdr:x>0</cdr:x>
      <cdr:y>0</cdr:y>
    </cdr:from>
    <cdr:to>
      <cdr:x>0.2093</cdr:x>
      <cdr:y>0.06328</cdr:y>
    </cdr:to>
    <cdr:sp macro="" textlink="">
      <cdr:nvSpPr>
        <cdr:cNvPr id="3" name="TextBox 2"/>
        <cdr:cNvSpPr txBox="1"/>
      </cdr:nvSpPr>
      <cdr:spPr>
        <a:xfrm xmlns:a="http://schemas.openxmlformats.org/drawingml/2006/main">
          <a:off x="-1066800" y="-1397000"/>
          <a:ext cx="1562986" cy="307003"/>
        </a:xfrm>
        <a:prstGeom xmlns:a="http://schemas.openxmlformats.org/drawingml/2006/main" prst="rect">
          <a:avLst/>
        </a:prstGeom>
      </cdr:spPr>
      <cdr:txBody>
        <a:bodyPr xmlns:a="http://schemas.openxmlformats.org/drawingml/2006/main" wrap="square" rtlCol="0"/>
        <a:lstStyle xmlns:a="http://schemas.openxmlformats.org/drawingml/2006/main">
          <a:defPPr>
            <a:defRPr lang="en-US"/>
          </a:defPPr>
          <a:lvl1pPr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1pPr>
          <a:lvl2pPr marL="4572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2pPr>
          <a:lvl3pPr marL="9144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3pPr>
          <a:lvl4pPr marL="13716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4pPr>
          <a:lvl5pPr marL="18288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9pPr>
        </a:lstStyle>
        <a:p xmlns:a="http://schemas.openxmlformats.org/drawingml/2006/main">
          <a:r>
            <a:rPr lang="en-US" sz="1700" dirty="0" smtClean="0"/>
            <a:t>Always</a:t>
          </a:r>
          <a:endParaRPr lang="vi-VN" sz="1700"/>
        </a:p>
      </cdr:txBody>
    </cdr:sp>
  </cdr:relSizeAnchor>
  <cdr:relSizeAnchor xmlns:cdr="http://schemas.openxmlformats.org/drawingml/2006/chartDrawing">
    <cdr:from>
      <cdr:x>0</cdr:x>
      <cdr:y>0.89005</cdr:y>
    </cdr:from>
    <cdr:to>
      <cdr:x>0.2093</cdr:x>
      <cdr:y>0.95333</cdr:y>
    </cdr:to>
    <cdr:sp macro="" textlink="">
      <cdr:nvSpPr>
        <cdr:cNvPr id="4" name="TextBox 1"/>
        <cdr:cNvSpPr txBox="1"/>
      </cdr:nvSpPr>
      <cdr:spPr>
        <a:xfrm xmlns:a="http://schemas.openxmlformats.org/drawingml/2006/main">
          <a:off x="-1066800" y="4318000"/>
          <a:ext cx="1562986" cy="307003"/>
        </a:xfrm>
        <a:prstGeom xmlns:a="http://schemas.openxmlformats.org/drawingml/2006/main" prst="rect">
          <a:avLst/>
        </a:prstGeom>
      </cdr:spPr>
      <cdr:txBody>
        <a:bodyPr xmlns:a="http://schemas.openxmlformats.org/drawingml/2006/main" wrap="square" rtlCol="0"/>
        <a:lstStyle xmlns:a="http://schemas.openxmlformats.org/drawingml/2006/main">
          <a:defPPr>
            <a:defRPr lang="en-US"/>
          </a:defPPr>
          <a:lvl1pPr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1pPr>
          <a:lvl2pPr marL="4572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2pPr>
          <a:lvl3pPr marL="9144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3pPr>
          <a:lvl4pPr marL="13716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4pPr>
          <a:lvl5pPr marL="18288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9pPr>
        </a:lstStyle>
        <a:p xmlns:a="http://schemas.openxmlformats.org/drawingml/2006/main">
          <a:r>
            <a:rPr lang="en-US" sz="1700" dirty="0" smtClean="0"/>
            <a:t>Never</a:t>
          </a:r>
          <a:endParaRPr lang="vi-VN" sz="1700"/>
        </a:p>
      </cdr:txBody>
    </cdr:sp>
  </cdr:relSizeAnchor>
</c:userShapes>
</file>

<file path=ppt/drawings/drawing5.xml><?xml version="1.0" encoding="utf-8"?>
<c:userShapes xmlns:c="http://schemas.openxmlformats.org/drawingml/2006/chart">
  <cdr:relSizeAnchor xmlns:cdr="http://schemas.openxmlformats.org/drawingml/2006/chartDrawing">
    <cdr:from>
      <cdr:x>0.04286</cdr:x>
      <cdr:y>0.08538</cdr:y>
    </cdr:from>
    <cdr:to>
      <cdr:x>0.11263</cdr:x>
      <cdr:y>0.86585</cdr:y>
    </cdr:to>
    <cdr:sp macro="" textlink="">
      <cdr:nvSpPr>
        <cdr:cNvPr id="2" name="Up-Down Arrow 1"/>
        <cdr:cNvSpPr/>
      </cdr:nvSpPr>
      <cdr:spPr bwMode="auto">
        <a:xfrm xmlns:a="http://schemas.openxmlformats.org/drawingml/2006/main">
          <a:off x="342900" y="396875"/>
          <a:ext cx="558229" cy="3627780"/>
        </a:xfrm>
        <a:prstGeom xmlns:a="http://schemas.openxmlformats.org/drawingml/2006/main" prst="upDownArrow">
          <a:avLst/>
        </a:prstGeom>
        <a:ln xmlns:a="http://schemas.openxmlformats.org/drawingml/2006/main">
          <a:headEnd type="none" w="med" len="med"/>
          <a:tailEnd type="none" w="med" len="med"/>
        </a:ln>
      </cdr:spPr>
      <cdr:style>
        <a:lnRef xmlns:a="http://schemas.openxmlformats.org/drawingml/2006/main" idx="2">
          <a:schemeClr val="accent3">
            <a:shade val="50000"/>
          </a:schemeClr>
        </a:lnRef>
        <a:fillRef xmlns:a="http://schemas.openxmlformats.org/drawingml/2006/main" idx="1">
          <a:schemeClr val="accent3"/>
        </a:fillRef>
        <a:effectRef xmlns:a="http://schemas.openxmlformats.org/drawingml/2006/main" idx="0">
          <a:schemeClr val="accent3"/>
        </a:effectRef>
        <a:fontRef xmlns:a="http://schemas.openxmlformats.org/drawingml/2006/main" idx="minor">
          <a:schemeClr val="lt1"/>
        </a:fontRef>
      </cdr:style>
      <cdr:txBody>
        <a:bodyPr xmlns:a="http://schemas.openxmlformats.org/drawingml/2006/main" vert="horz" wrap="square" lIns="91440" tIns="45720" rIns="91440" bIns="45720" numCol="1" anchor="t" anchorCtr="0" compatLnSpc="1">
          <a:prstTxWarp prst="textNoShape">
            <a:avLst/>
          </a:prstTxWarp>
        </a:bodyPr>
        <a:lstStyle xmlns:a="http://schemas.openxmlformats.org/drawingml/2006/main">
          <a:defPPr>
            <a:defRPr lang="en-US"/>
          </a:defPPr>
          <a:lvl1pPr algn="l" rtl="0" fontAlgn="base">
            <a:spcBef>
              <a:spcPct val="0"/>
            </a:spcBef>
            <a:spcAft>
              <a:spcPct val="0"/>
            </a:spcAft>
            <a:defRPr sz="800" kern="1200">
              <a:solidFill>
                <a:schemeClr val="lt1"/>
              </a:solidFill>
              <a:latin typeface="+mn-lt"/>
              <a:ea typeface="+mn-ea"/>
              <a:cs typeface="+mn-cs"/>
            </a:defRPr>
          </a:lvl1pPr>
          <a:lvl2pPr marL="457200" algn="l" rtl="0" fontAlgn="base">
            <a:spcBef>
              <a:spcPct val="0"/>
            </a:spcBef>
            <a:spcAft>
              <a:spcPct val="0"/>
            </a:spcAft>
            <a:defRPr sz="800" kern="1200">
              <a:solidFill>
                <a:schemeClr val="lt1"/>
              </a:solidFill>
              <a:latin typeface="+mn-lt"/>
              <a:ea typeface="+mn-ea"/>
              <a:cs typeface="+mn-cs"/>
            </a:defRPr>
          </a:lvl2pPr>
          <a:lvl3pPr marL="914400" algn="l" rtl="0" fontAlgn="base">
            <a:spcBef>
              <a:spcPct val="0"/>
            </a:spcBef>
            <a:spcAft>
              <a:spcPct val="0"/>
            </a:spcAft>
            <a:defRPr sz="800" kern="1200">
              <a:solidFill>
                <a:schemeClr val="lt1"/>
              </a:solidFill>
              <a:latin typeface="+mn-lt"/>
              <a:ea typeface="+mn-ea"/>
              <a:cs typeface="+mn-cs"/>
            </a:defRPr>
          </a:lvl3pPr>
          <a:lvl4pPr marL="1371600" algn="l" rtl="0" fontAlgn="base">
            <a:spcBef>
              <a:spcPct val="0"/>
            </a:spcBef>
            <a:spcAft>
              <a:spcPct val="0"/>
            </a:spcAft>
            <a:defRPr sz="800" kern="1200">
              <a:solidFill>
                <a:schemeClr val="lt1"/>
              </a:solidFill>
              <a:latin typeface="+mn-lt"/>
              <a:ea typeface="+mn-ea"/>
              <a:cs typeface="+mn-cs"/>
            </a:defRPr>
          </a:lvl4pPr>
          <a:lvl5pPr marL="1828800" algn="l" rtl="0" fontAlgn="base">
            <a:spcBef>
              <a:spcPct val="0"/>
            </a:spcBef>
            <a:spcAft>
              <a:spcPct val="0"/>
            </a:spcAft>
            <a:defRPr sz="800" kern="1200">
              <a:solidFill>
                <a:schemeClr val="lt1"/>
              </a:solidFill>
              <a:latin typeface="+mn-lt"/>
              <a:ea typeface="+mn-ea"/>
              <a:cs typeface="+mn-cs"/>
            </a:defRPr>
          </a:lvl5pPr>
          <a:lvl6pPr marL="2286000" algn="l" defTabSz="914400" rtl="0" eaLnBrk="1" latinLnBrk="0" hangingPunct="1">
            <a:defRPr sz="800" kern="1200">
              <a:solidFill>
                <a:schemeClr val="lt1"/>
              </a:solidFill>
              <a:latin typeface="+mn-lt"/>
              <a:ea typeface="+mn-ea"/>
              <a:cs typeface="+mn-cs"/>
            </a:defRPr>
          </a:lvl6pPr>
          <a:lvl7pPr marL="2743200" algn="l" defTabSz="914400" rtl="0" eaLnBrk="1" latinLnBrk="0" hangingPunct="1">
            <a:defRPr sz="800" kern="1200">
              <a:solidFill>
                <a:schemeClr val="lt1"/>
              </a:solidFill>
              <a:latin typeface="+mn-lt"/>
              <a:ea typeface="+mn-ea"/>
              <a:cs typeface="+mn-cs"/>
            </a:defRPr>
          </a:lvl7pPr>
          <a:lvl8pPr marL="3200400" algn="l" defTabSz="914400" rtl="0" eaLnBrk="1" latinLnBrk="0" hangingPunct="1">
            <a:defRPr sz="800" kern="1200">
              <a:solidFill>
                <a:schemeClr val="lt1"/>
              </a:solidFill>
              <a:latin typeface="+mn-lt"/>
              <a:ea typeface="+mn-ea"/>
              <a:cs typeface="+mn-cs"/>
            </a:defRPr>
          </a:lvl8pPr>
          <a:lvl9pPr marL="3657600" algn="l" defTabSz="914400" rtl="0" eaLnBrk="1" latinLnBrk="0" hangingPunct="1">
            <a:defRPr sz="800" kern="1200">
              <a:solidFill>
                <a:schemeClr val="lt1"/>
              </a:solidFill>
              <a:latin typeface="+mn-lt"/>
              <a:ea typeface="+mn-ea"/>
              <a:cs typeface="+mn-cs"/>
            </a:defRPr>
          </a:lvl9pPr>
        </a:lstStyle>
        <a:p xmlns:a="http://schemas.openxmlformats.org/drawingml/2006/main">
          <a:endParaRPr lang="vi-VN"/>
        </a:p>
      </cdr:txBody>
    </cdr:sp>
  </cdr:relSizeAnchor>
  <cdr:relSizeAnchor xmlns:cdr="http://schemas.openxmlformats.org/drawingml/2006/chartDrawing">
    <cdr:from>
      <cdr:x>0</cdr:x>
      <cdr:y>0</cdr:y>
    </cdr:from>
    <cdr:to>
      <cdr:x>0.2093</cdr:x>
      <cdr:y>0.06328</cdr:y>
    </cdr:to>
    <cdr:sp macro="" textlink="">
      <cdr:nvSpPr>
        <cdr:cNvPr id="3" name="TextBox 2"/>
        <cdr:cNvSpPr txBox="1"/>
      </cdr:nvSpPr>
      <cdr:spPr>
        <a:xfrm xmlns:a="http://schemas.openxmlformats.org/drawingml/2006/main">
          <a:off x="-1066800" y="-1397000"/>
          <a:ext cx="1562986" cy="307003"/>
        </a:xfrm>
        <a:prstGeom xmlns:a="http://schemas.openxmlformats.org/drawingml/2006/main" prst="rect">
          <a:avLst/>
        </a:prstGeom>
      </cdr:spPr>
      <cdr:txBody>
        <a:bodyPr xmlns:a="http://schemas.openxmlformats.org/drawingml/2006/main" wrap="square" rtlCol="0"/>
        <a:lstStyle xmlns:a="http://schemas.openxmlformats.org/drawingml/2006/main">
          <a:defPPr>
            <a:defRPr lang="en-US"/>
          </a:defPPr>
          <a:lvl1pPr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1pPr>
          <a:lvl2pPr marL="4572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2pPr>
          <a:lvl3pPr marL="9144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3pPr>
          <a:lvl4pPr marL="13716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4pPr>
          <a:lvl5pPr marL="18288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9pPr>
        </a:lstStyle>
        <a:p xmlns:a="http://schemas.openxmlformats.org/drawingml/2006/main">
          <a:r>
            <a:rPr lang="en-US" sz="1700" dirty="0" smtClean="0"/>
            <a:t>Very necessary</a:t>
          </a:r>
          <a:endParaRPr lang="vi-VN" sz="1700"/>
        </a:p>
      </cdr:txBody>
    </cdr:sp>
  </cdr:relSizeAnchor>
  <cdr:relSizeAnchor xmlns:cdr="http://schemas.openxmlformats.org/drawingml/2006/chartDrawing">
    <cdr:from>
      <cdr:x>0</cdr:x>
      <cdr:y>0.89005</cdr:y>
    </cdr:from>
    <cdr:to>
      <cdr:x>0.2093</cdr:x>
      <cdr:y>0.95333</cdr:y>
    </cdr:to>
    <cdr:sp macro="" textlink="">
      <cdr:nvSpPr>
        <cdr:cNvPr id="4" name="TextBox 1"/>
        <cdr:cNvSpPr txBox="1"/>
      </cdr:nvSpPr>
      <cdr:spPr>
        <a:xfrm xmlns:a="http://schemas.openxmlformats.org/drawingml/2006/main">
          <a:off x="-1066800" y="4318000"/>
          <a:ext cx="1562986" cy="307003"/>
        </a:xfrm>
        <a:prstGeom xmlns:a="http://schemas.openxmlformats.org/drawingml/2006/main" prst="rect">
          <a:avLst/>
        </a:prstGeom>
      </cdr:spPr>
      <cdr:txBody>
        <a:bodyPr xmlns:a="http://schemas.openxmlformats.org/drawingml/2006/main" wrap="square" rtlCol="0"/>
        <a:lstStyle xmlns:a="http://schemas.openxmlformats.org/drawingml/2006/main">
          <a:defPPr>
            <a:defRPr lang="en-US"/>
          </a:defPPr>
          <a:lvl1pPr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1pPr>
          <a:lvl2pPr marL="4572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2pPr>
          <a:lvl3pPr marL="9144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3pPr>
          <a:lvl4pPr marL="13716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4pPr>
          <a:lvl5pPr marL="1828800" algn="l" rtl="0" fontAlgn="base">
            <a:spcBef>
              <a:spcPct val="0"/>
            </a:spcBef>
            <a:spcAft>
              <a:spcPct val="0"/>
            </a:spcAft>
            <a:defRPr sz="8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800" kern="1200">
              <a:solidFill>
                <a:schemeClr val="tx1"/>
              </a:solidFill>
              <a:latin typeface="Arial" panose="020B0604020202020204" pitchFamily="34" charset="0"/>
              <a:ea typeface="MS PGothic" panose="020B0600070205080204" pitchFamily="34" charset="-128"/>
              <a:cs typeface="+mn-cs"/>
            </a:defRPr>
          </a:lvl9pPr>
        </a:lstStyle>
        <a:p xmlns:a="http://schemas.openxmlformats.org/drawingml/2006/main">
          <a:r>
            <a:rPr lang="en-US" sz="1700" dirty="0" smtClean="0"/>
            <a:t>No need</a:t>
          </a:r>
          <a:endParaRPr lang="vi-VN" sz="17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vi-VN"/>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1494310A-75BD-4B1B-9D2A-7D97F58F832A}" type="datetimeFigureOut">
              <a:rPr lang="en-US"/>
              <a:pPr/>
              <a:t>7/24/2017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vi-VN"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vi-V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D7EB3260-AC03-4ABA-A746-F4D76387AE5A}" type="slidenum">
              <a:rPr lang="en-US"/>
              <a:pPr/>
              <a:t>‹#›</a:t>
            </a:fld>
            <a:endParaRPr lang="en-US" dirty="0"/>
          </a:p>
        </p:txBody>
      </p:sp>
    </p:spTree>
    <p:extLst>
      <p:ext uri="{BB962C8B-B14F-4D97-AF65-F5344CB8AC3E}">
        <p14:creationId xmlns:p14="http://schemas.microsoft.com/office/powerpoint/2010/main" val="291252684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Thực hiện đổi mới công tác cai nghiện ma túy, đế nay 100% các tỉnh</a:t>
            </a:r>
            <a:r>
              <a:rPr lang="vi-VN" smtClean="0"/>
              <a:t>, thành phố có Kế hoạch hoặc Đề án triển khai thực hiện đổi mới công tác cai nghiện của địa phương (năm 2014: 45 tỉnh; năm 2015 tăng 4 tỉnh; năm 2016 tăng thêm 14 tỉnh, thành phố riêng tỉnh Nghệ An, Ninh Thuận, Hưng Yên, Hà Giang, Tuyên Quang không ban hành kế hoạch tổng thể mà ban hành từng kế hoạch riêng lẻ theo nhiệm vụ để thực hiện Đề án đổi mới công tác cai nghiện ma túy trên địa bàn tỉnh). </a:t>
            </a:r>
            <a:r>
              <a:rPr lang="en-US" dirty="0" smtClean="0"/>
              <a:t>Đồng thời, các tỉnh, thành phố đ</a:t>
            </a:r>
            <a:r>
              <a:rPr lang="vi-VN" smtClean="0"/>
              <a:t>ã hoàn thành việc lập và phê duyệt quy hoạch hệ thống cơ sở cai nghiện trên phạm vi cả nước đến giai đoạn 2020, định hướng 2030 theo quan điểm, mục tiêu của đề án đổi mới của Thủ tướng Chính phủ.  </a:t>
            </a:r>
            <a:endParaRPr lang="en-US" dirty="0" smtClean="0"/>
          </a:p>
          <a:p>
            <a:r>
              <a:rPr lang="en-US" dirty="0" smtClean="0"/>
              <a:t>Thực hiện </a:t>
            </a:r>
            <a:r>
              <a:rPr lang="vi-VN" smtClean="0"/>
              <a:t>Nghị quyết số 98/NQ - CP ngày 27/12/2014 của Chính phủ, các địa phương đã tiến hành sắp xếp giảm bớt số Trung tâm và chuyển đổi  Trung tâm Chữa bệnh - Giáo dục - Lao động xã hội (Trung tâm 06) thành các cơ sở điều trị, cai nghiện ma túy. Tính đến tháng 12/2016, cả nước còn 110 cơ sở cai nghiện ma túy công lập (giảm 13 cơ sở so với năm 2015, chuyển đổi sang chức năng khác: cơ sở bảo trợ xã hội, trung tâm nuôi dưỡng người tâm thần….)</a:t>
            </a:r>
            <a:r>
              <a:rPr lang="en-US" dirty="0" smtClean="0"/>
              <a:t>, trong đó: 05 Cơ sở cai nghiện bắt buộc; 75 cơ sở cai nghiện tổng hợp (cai bắt buộc, cai tự nguyện, Methadone, quản lý người nghiện không có nơi cư trú ổn định); 24 cơ sở điều trị nghiện ma túy tự nguyện và Methadone; 6 cơ sở tiếp nhận đối tượng xã hội.</a:t>
            </a:r>
          </a:p>
          <a:p>
            <a:endParaRPr lang="en-US" dirty="0" smtClean="0"/>
          </a:p>
        </p:txBody>
      </p:sp>
      <p:sp>
        <p:nvSpPr>
          <p:cNvPr id="174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B7267BC1-3C54-48B7-AE8C-8F56CCB833F4}" type="slidenum">
              <a:rPr lang="en-US" sz="1200"/>
              <a:pPr eaLnBrk="1" hangingPunct="1"/>
              <a:t>3</a:t>
            </a:fld>
            <a:endParaRPr lang="en-US" sz="1200" dirty="0"/>
          </a:p>
        </p:txBody>
      </p:sp>
    </p:spTree>
    <p:extLst>
      <p:ext uri="{BB962C8B-B14F-4D97-AF65-F5344CB8AC3E}">
        <p14:creationId xmlns:p14="http://schemas.microsoft.com/office/powerpoint/2010/main" val="550574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450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0CB93703-1AD8-46CB-ACDA-48B1A72DC5EF}" type="slidenum">
              <a:rPr lang="en-US" sz="1200"/>
              <a:pPr eaLnBrk="1" hangingPunct="1"/>
              <a:t>21</a:t>
            </a:fld>
            <a:endParaRPr lang="en-US" sz="1200" dirty="0"/>
          </a:p>
        </p:txBody>
      </p:sp>
    </p:spTree>
    <p:extLst>
      <p:ext uri="{BB962C8B-B14F-4D97-AF65-F5344CB8AC3E}">
        <p14:creationId xmlns:p14="http://schemas.microsoft.com/office/powerpoint/2010/main" val="18667305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481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A00CD2F8-9903-4366-A2B6-F92AA693E1F0}" type="slidenum">
              <a:rPr lang="en-US" sz="1200"/>
              <a:pPr eaLnBrk="1" hangingPunct="1"/>
              <a:t>23</a:t>
            </a:fld>
            <a:endParaRPr lang="en-US" sz="1200" dirty="0"/>
          </a:p>
        </p:txBody>
      </p:sp>
    </p:spTree>
    <p:extLst>
      <p:ext uri="{BB962C8B-B14F-4D97-AF65-F5344CB8AC3E}">
        <p14:creationId xmlns:p14="http://schemas.microsoft.com/office/powerpoint/2010/main" val="6804863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512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1BFA514C-001C-478B-983A-88A978BFA399}" type="slidenum">
              <a:rPr lang="en-US" sz="1200"/>
              <a:pPr eaLnBrk="1" hangingPunct="1"/>
              <a:t>25</a:t>
            </a:fld>
            <a:endParaRPr lang="en-US" sz="1200" dirty="0"/>
          </a:p>
        </p:txBody>
      </p:sp>
    </p:spTree>
    <p:extLst>
      <p:ext uri="{BB962C8B-B14F-4D97-AF65-F5344CB8AC3E}">
        <p14:creationId xmlns:p14="http://schemas.microsoft.com/office/powerpoint/2010/main" val="2830709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5325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7DA00EDB-1A6A-471E-AC00-AC83C585F128}" type="slidenum">
              <a:rPr lang="en-US" sz="1200"/>
              <a:pPr eaLnBrk="1" hangingPunct="1"/>
              <a:t>26</a:t>
            </a:fld>
            <a:endParaRPr lang="en-US" sz="1200" dirty="0"/>
          </a:p>
        </p:txBody>
      </p:sp>
    </p:spTree>
    <p:extLst>
      <p:ext uri="{BB962C8B-B14F-4D97-AF65-F5344CB8AC3E}">
        <p14:creationId xmlns:p14="http://schemas.microsoft.com/office/powerpoint/2010/main" val="19175713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552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678196A9-746F-4124-B77C-127B82929FAC}" type="slidenum">
              <a:rPr lang="en-US" sz="1200"/>
              <a:pPr eaLnBrk="1" hangingPunct="1"/>
              <a:t>27</a:t>
            </a:fld>
            <a:endParaRPr lang="en-US" sz="1200" dirty="0"/>
          </a:p>
        </p:txBody>
      </p:sp>
    </p:spTree>
    <p:extLst>
      <p:ext uri="{BB962C8B-B14F-4D97-AF65-F5344CB8AC3E}">
        <p14:creationId xmlns:p14="http://schemas.microsoft.com/office/powerpoint/2010/main" val="2131567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573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1EB5B2D4-7354-48DB-8A0B-AFFCD500A8CE}" type="slidenum">
              <a:rPr lang="en-US" sz="1200"/>
              <a:pPr eaLnBrk="1" hangingPunct="1"/>
              <a:t>28</a:t>
            </a:fld>
            <a:endParaRPr lang="en-US" sz="1200" dirty="0"/>
          </a:p>
        </p:txBody>
      </p:sp>
    </p:spTree>
    <p:extLst>
      <p:ext uri="{BB962C8B-B14F-4D97-AF65-F5344CB8AC3E}">
        <p14:creationId xmlns:p14="http://schemas.microsoft.com/office/powerpoint/2010/main" val="18575309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624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1531D4BE-718D-4D9D-A913-D0973B605F74}" type="slidenum">
              <a:rPr lang="en-US" sz="1200"/>
              <a:pPr eaLnBrk="1" hangingPunct="1"/>
              <a:t>32</a:t>
            </a:fld>
            <a:endParaRPr lang="en-US" sz="1200" dirty="0"/>
          </a:p>
        </p:txBody>
      </p:sp>
    </p:spTree>
    <p:extLst>
      <p:ext uri="{BB962C8B-B14F-4D97-AF65-F5344CB8AC3E}">
        <p14:creationId xmlns:p14="http://schemas.microsoft.com/office/powerpoint/2010/main" val="18450921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645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6DFBDD89-332E-422B-BC3E-EEDF9DA18866}" type="slidenum">
              <a:rPr lang="en-US" sz="1200"/>
              <a:pPr eaLnBrk="1" hangingPunct="1"/>
              <a:t>33</a:t>
            </a:fld>
            <a:endParaRPr lang="en-US" sz="1200" dirty="0"/>
          </a:p>
        </p:txBody>
      </p:sp>
    </p:spTree>
    <p:extLst>
      <p:ext uri="{BB962C8B-B14F-4D97-AF65-F5344CB8AC3E}">
        <p14:creationId xmlns:p14="http://schemas.microsoft.com/office/powerpoint/2010/main" val="42179212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665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62B4665F-C5F9-48E2-B9D3-03287FB0BBD4}" type="slidenum">
              <a:rPr lang="en-US" sz="1200"/>
              <a:pPr eaLnBrk="1" hangingPunct="1"/>
              <a:t>34</a:t>
            </a:fld>
            <a:endParaRPr lang="en-US" sz="1200" dirty="0"/>
          </a:p>
        </p:txBody>
      </p:sp>
    </p:spTree>
    <p:extLst>
      <p:ext uri="{BB962C8B-B14F-4D97-AF65-F5344CB8AC3E}">
        <p14:creationId xmlns:p14="http://schemas.microsoft.com/office/powerpoint/2010/main" val="23918973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CE150403-FCB3-4C18-9D3E-0D407B9D9EC7}" type="slidenum">
              <a:rPr lang="en-US" sz="1200"/>
              <a:pPr eaLnBrk="1" hangingPunct="1"/>
              <a:t>35</a:t>
            </a:fld>
            <a:endParaRPr lang="en-US" sz="1200" dirty="0"/>
          </a:p>
        </p:txBody>
      </p:sp>
    </p:spTree>
    <p:extLst>
      <p:ext uri="{BB962C8B-B14F-4D97-AF65-F5344CB8AC3E}">
        <p14:creationId xmlns:p14="http://schemas.microsoft.com/office/powerpoint/2010/main" val="4115271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194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DF15351F-EB45-435E-B3E7-922FA591BE72}" type="slidenum">
              <a:rPr lang="en-US" sz="1200"/>
              <a:pPr eaLnBrk="1" hangingPunct="1"/>
              <a:t>4</a:t>
            </a:fld>
            <a:endParaRPr lang="en-US" sz="1200" dirty="0"/>
          </a:p>
        </p:txBody>
      </p:sp>
    </p:spTree>
    <p:extLst>
      <p:ext uri="{BB962C8B-B14F-4D97-AF65-F5344CB8AC3E}">
        <p14:creationId xmlns:p14="http://schemas.microsoft.com/office/powerpoint/2010/main" val="1822959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307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2CF27F3C-407B-4F22-8092-D8CACE7122E9}" type="slidenum">
              <a:rPr lang="en-US" sz="1200"/>
              <a:pPr eaLnBrk="1" hangingPunct="1"/>
              <a:t>14</a:t>
            </a:fld>
            <a:endParaRPr lang="en-US" sz="1200" dirty="0"/>
          </a:p>
        </p:txBody>
      </p:sp>
    </p:spTree>
    <p:extLst>
      <p:ext uri="{BB962C8B-B14F-4D97-AF65-F5344CB8AC3E}">
        <p14:creationId xmlns:p14="http://schemas.microsoft.com/office/powerpoint/2010/main" val="25045244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02381C9B-6DE0-4934-A271-46BA01F1C52D}" type="slidenum">
              <a:rPr lang="en-US" sz="1200"/>
              <a:pPr eaLnBrk="1" hangingPunct="1"/>
              <a:t>15</a:t>
            </a:fld>
            <a:endParaRPr lang="en-US" sz="1200" dirty="0"/>
          </a:p>
        </p:txBody>
      </p:sp>
    </p:spTree>
    <p:extLst>
      <p:ext uri="{BB962C8B-B14F-4D97-AF65-F5344CB8AC3E}">
        <p14:creationId xmlns:p14="http://schemas.microsoft.com/office/powerpoint/2010/main" val="3794886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6B5A2573-6FC9-4EB2-A9F0-C338E8ECAC90}" type="slidenum">
              <a:rPr lang="en-US" sz="1200"/>
              <a:pPr eaLnBrk="1" hangingPunct="1"/>
              <a:t>16</a:t>
            </a:fld>
            <a:endParaRPr lang="en-US" sz="1200" dirty="0"/>
          </a:p>
        </p:txBody>
      </p:sp>
    </p:spTree>
    <p:extLst>
      <p:ext uri="{BB962C8B-B14F-4D97-AF65-F5344CB8AC3E}">
        <p14:creationId xmlns:p14="http://schemas.microsoft.com/office/powerpoint/2010/main" val="13393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37C503DE-B168-4594-B788-F2B2E47B7DDA}" type="slidenum">
              <a:rPr lang="en-US" sz="1200"/>
              <a:pPr eaLnBrk="1" hangingPunct="1"/>
              <a:t>17</a:t>
            </a:fld>
            <a:endParaRPr lang="en-US" sz="1200" dirty="0"/>
          </a:p>
        </p:txBody>
      </p:sp>
    </p:spTree>
    <p:extLst>
      <p:ext uri="{BB962C8B-B14F-4D97-AF65-F5344CB8AC3E}">
        <p14:creationId xmlns:p14="http://schemas.microsoft.com/office/powerpoint/2010/main" val="25379804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389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046D13D6-CA93-4CB3-B773-B0C6D0332CC7}" type="slidenum">
              <a:rPr lang="en-US" sz="1200"/>
              <a:pPr eaLnBrk="1" hangingPunct="1"/>
              <a:t>18</a:t>
            </a:fld>
            <a:endParaRPr lang="en-US" sz="1200" dirty="0"/>
          </a:p>
        </p:txBody>
      </p:sp>
    </p:spTree>
    <p:extLst>
      <p:ext uri="{BB962C8B-B14F-4D97-AF65-F5344CB8AC3E}">
        <p14:creationId xmlns:p14="http://schemas.microsoft.com/office/powerpoint/2010/main" val="3585426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EC6C10BD-C080-4D9F-8959-455BFF440180}" type="slidenum">
              <a:rPr lang="en-US" sz="1200"/>
              <a:pPr eaLnBrk="1" hangingPunct="1"/>
              <a:t>19</a:t>
            </a:fld>
            <a:endParaRPr lang="en-US" sz="1200" dirty="0"/>
          </a:p>
        </p:txBody>
      </p:sp>
    </p:spTree>
    <p:extLst>
      <p:ext uri="{BB962C8B-B14F-4D97-AF65-F5344CB8AC3E}">
        <p14:creationId xmlns:p14="http://schemas.microsoft.com/office/powerpoint/2010/main" val="2225494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vi-VN" smtClean="0">
              <a:latin typeface="Calibri" panose="020F0502020204030204" pitchFamily="34" charset="0"/>
            </a:endParaRPr>
          </a:p>
        </p:txBody>
      </p:sp>
      <p:sp>
        <p:nvSpPr>
          <p:cNvPr id="430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fld id="{C7EF70DE-2D76-4833-994B-6B90DF284A2E}" type="slidenum">
              <a:rPr lang="en-US" sz="1200"/>
              <a:pPr eaLnBrk="1" hangingPunct="1"/>
              <a:t>20</a:t>
            </a:fld>
            <a:endParaRPr lang="en-US" sz="1200" dirty="0"/>
          </a:p>
        </p:txBody>
      </p:sp>
    </p:spTree>
    <p:extLst>
      <p:ext uri="{BB962C8B-B14F-4D97-AF65-F5344CB8AC3E}">
        <p14:creationId xmlns:p14="http://schemas.microsoft.com/office/powerpoint/2010/main" val="3959689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endParaRPr lang="vi-VN"/>
          </a:p>
        </p:txBody>
      </p:sp>
      <p:sp>
        <p:nvSpPr>
          <p:cNvPr id="5" name="Rectangle 5"/>
          <p:cNvSpPr>
            <a:spLocks noGrp="1" noChangeArrowheads="1"/>
          </p:cNvSpPr>
          <p:nvPr>
            <p:ph type="ftr" sz="quarter" idx="11"/>
          </p:nvPr>
        </p:nvSpPr>
        <p:spPr>
          <a:ln/>
        </p:spPr>
        <p:txBody>
          <a:bodyPr/>
          <a:lstStyle>
            <a:lvl1pPr>
              <a:defRPr/>
            </a:lvl1pPr>
          </a:lstStyle>
          <a:p>
            <a:endParaRPr lang="vi-VN"/>
          </a:p>
        </p:txBody>
      </p:sp>
      <p:sp>
        <p:nvSpPr>
          <p:cNvPr id="6" name="Rectangle 6"/>
          <p:cNvSpPr>
            <a:spLocks noGrp="1" noChangeArrowheads="1"/>
          </p:cNvSpPr>
          <p:nvPr>
            <p:ph type="sldNum" sz="quarter" idx="12"/>
          </p:nvPr>
        </p:nvSpPr>
        <p:spPr>
          <a:ln/>
        </p:spPr>
        <p:txBody>
          <a:bodyPr/>
          <a:lstStyle>
            <a:lvl1pPr>
              <a:defRPr/>
            </a:lvl1pPr>
          </a:lstStyle>
          <a:p>
            <a:fld id="{4E442360-352E-4C46-8B61-039870F1554E}" type="slidenum">
              <a:rPr lang="en-US"/>
              <a:pPr/>
              <a:t>‹#›</a:t>
            </a:fld>
            <a:endParaRPr lang="en-US" dirty="0"/>
          </a:p>
        </p:txBody>
      </p:sp>
    </p:spTree>
    <p:extLst>
      <p:ext uri="{BB962C8B-B14F-4D97-AF65-F5344CB8AC3E}">
        <p14:creationId xmlns:p14="http://schemas.microsoft.com/office/powerpoint/2010/main" val="2797671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vi-VN"/>
          </a:p>
        </p:txBody>
      </p:sp>
      <p:sp>
        <p:nvSpPr>
          <p:cNvPr id="5" name="Rectangle 5"/>
          <p:cNvSpPr>
            <a:spLocks noGrp="1" noChangeArrowheads="1"/>
          </p:cNvSpPr>
          <p:nvPr>
            <p:ph type="ftr" sz="quarter" idx="11"/>
          </p:nvPr>
        </p:nvSpPr>
        <p:spPr>
          <a:ln/>
        </p:spPr>
        <p:txBody>
          <a:bodyPr/>
          <a:lstStyle>
            <a:lvl1pPr>
              <a:defRPr/>
            </a:lvl1pPr>
          </a:lstStyle>
          <a:p>
            <a:endParaRPr lang="vi-VN"/>
          </a:p>
        </p:txBody>
      </p:sp>
      <p:sp>
        <p:nvSpPr>
          <p:cNvPr id="6" name="Rectangle 6"/>
          <p:cNvSpPr>
            <a:spLocks noGrp="1" noChangeArrowheads="1"/>
          </p:cNvSpPr>
          <p:nvPr>
            <p:ph type="sldNum" sz="quarter" idx="12"/>
          </p:nvPr>
        </p:nvSpPr>
        <p:spPr>
          <a:ln/>
        </p:spPr>
        <p:txBody>
          <a:bodyPr/>
          <a:lstStyle>
            <a:lvl1pPr>
              <a:defRPr/>
            </a:lvl1pPr>
          </a:lstStyle>
          <a:p>
            <a:fld id="{A6803CC2-66F4-49AD-B201-8206C8CD8E76}" type="slidenum">
              <a:rPr lang="en-US"/>
              <a:pPr/>
              <a:t>‹#›</a:t>
            </a:fld>
            <a:endParaRPr lang="en-US" dirty="0"/>
          </a:p>
        </p:txBody>
      </p:sp>
    </p:spTree>
    <p:extLst>
      <p:ext uri="{BB962C8B-B14F-4D97-AF65-F5344CB8AC3E}">
        <p14:creationId xmlns:p14="http://schemas.microsoft.com/office/powerpoint/2010/main" val="3379493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vi-VN"/>
          </a:p>
        </p:txBody>
      </p:sp>
      <p:sp>
        <p:nvSpPr>
          <p:cNvPr id="5" name="Rectangle 5"/>
          <p:cNvSpPr>
            <a:spLocks noGrp="1" noChangeArrowheads="1"/>
          </p:cNvSpPr>
          <p:nvPr>
            <p:ph type="ftr" sz="quarter" idx="11"/>
          </p:nvPr>
        </p:nvSpPr>
        <p:spPr>
          <a:ln/>
        </p:spPr>
        <p:txBody>
          <a:bodyPr/>
          <a:lstStyle>
            <a:lvl1pPr>
              <a:defRPr/>
            </a:lvl1pPr>
          </a:lstStyle>
          <a:p>
            <a:endParaRPr lang="vi-VN"/>
          </a:p>
        </p:txBody>
      </p:sp>
      <p:sp>
        <p:nvSpPr>
          <p:cNvPr id="6" name="Rectangle 6"/>
          <p:cNvSpPr>
            <a:spLocks noGrp="1" noChangeArrowheads="1"/>
          </p:cNvSpPr>
          <p:nvPr>
            <p:ph type="sldNum" sz="quarter" idx="12"/>
          </p:nvPr>
        </p:nvSpPr>
        <p:spPr>
          <a:ln/>
        </p:spPr>
        <p:txBody>
          <a:bodyPr/>
          <a:lstStyle>
            <a:lvl1pPr>
              <a:defRPr/>
            </a:lvl1pPr>
          </a:lstStyle>
          <a:p>
            <a:fld id="{3DB49300-7867-4CBD-8D55-76A206753988}" type="slidenum">
              <a:rPr lang="en-US"/>
              <a:pPr/>
              <a:t>‹#›</a:t>
            </a:fld>
            <a:endParaRPr lang="en-US" dirty="0"/>
          </a:p>
        </p:txBody>
      </p:sp>
    </p:spTree>
    <p:extLst>
      <p:ext uri="{BB962C8B-B14F-4D97-AF65-F5344CB8AC3E}">
        <p14:creationId xmlns:p14="http://schemas.microsoft.com/office/powerpoint/2010/main" val="933314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vi-VN"/>
          </a:p>
        </p:txBody>
      </p:sp>
      <p:sp>
        <p:nvSpPr>
          <p:cNvPr id="5" name="Rectangle 5"/>
          <p:cNvSpPr>
            <a:spLocks noGrp="1" noChangeArrowheads="1"/>
          </p:cNvSpPr>
          <p:nvPr>
            <p:ph type="ftr" sz="quarter" idx="11"/>
          </p:nvPr>
        </p:nvSpPr>
        <p:spPr>
          <a:ln/>
        </p:spPr>
        <p:txBody>
          <a:bodyPr/>
          <a:lstStyle>
            <a:lvl1pPr>
              <a:defRPr/>
            </a:lvl1pPr>
          </a:lstStyle>
          <a:p>
            <a:endParaRPr lang="vi-VN"/>
          </a:p>
        </p:txBody>
      </p:sp>
      <p:sp>
        <p:nvSpPr>
          <p:cNvPr id="6" name="Rectangle 6"/>
          <p:cNvSpPr>
            <a:spLocks noGrp="1" noChangeArrowheads="1"/>
          </p:cNvSpPr>
          <p:nvPr>
            <p:ph type="sldNum" sz="quarter" idx="12"/>
          </p:nvPr>
        </p:nvSpPr>
        <p:spPr>
          <a:ln/>
        </p:spPr>
        <p:txBody>
          <a:bodyPr/>
          <a:lstStyle>
            <a:lvl1pPr>
              <a:defRPr/>
            </a:lvl1pPr>
          </a:lstStyle>
          <a:p>
            <a:fld id="{60AAE706-C70E-406B-ABC5-3ADA07507D88}" type="slidenum">
              <a:rPr lang="en-US"/>
              <a:pPr/>
              <a:t>‹#›</a:t>
            </a:fld>
            <a:endParaRPr lang="en-US" dirty="0"/>
          </a:p>
        </p:txBody>
      </p:sp>
    </p:spTree>
    <p:extLst>
      <p:ext uri="{BB962C8B-B14F-4D97-AF65-F5344CB8AC3E}">
        <p14:creationId xmlns:p14="http://schemas.microsoft.com/office/powerpoint/2010/main" val="282260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vi-VN"/>
          </a:p>
        </p:txBody>
      </p:sp>
      <p:sp>
        <p:nvSpPr>
          <p:cNvPr id="5" name="Rectangle 5"/>
          <p:cNvSpPr>
            <a:spLocks noGrp="1" noChangeArrowheads="1"/>
          </p:cNvSpPr>
          <p:nvPr>
            <p:ph type="ftr" sz="quarter" idx="11"/>
          </p:nvPr>
        </p:nvSpPr>
        <p:spPr>
          <a:ln/>
        </p:spPr>
        <p:txBody>
          <a:bodyPr/>
          <a:lstStyle>
            <a:lvl1pPr>
              <a:defRPr/>
            </a:lvl1pPr>
          </a:lstStyle>
          <a:p>
            <a:endParaRPr lang="vi-VN"/>
          </a:p>
        </p:txBody>
      </p:sp>
      <p:sp>
        <p:nvSpPr>
          <p:cNvPr id="6" name="Rectangle 6"/>
          <p:cNvSpPr>
            <a:spLocks noGrp="1" noChangeArrowheads="1"/>
          </p:cNvSpPr>
          <p:nvPr>
            <p:ph type="sldNum" sz="quarter" idx="12"/>
          </p:nvPr>
        </p:nvSpPr>
        <p:spPr>
          <a:ln/>
        </p:spPr>
        <p:txBody>
          <a:bodyPr/>
          <a:lstStyle>
            <a:lvl1pPr>
              <a:defRPr/>
            </a:lvl1pPr>
          </a:lstStyle>
          <a:p>
            <a:fld id="{A4B52AE6-0735-4A91-81FE-BA3D29B453A8}" type="slidenum">
              <a:rPr lang="en-US"/>
              <a:pPr/>
              <a:t>‹#›</a:t>
            </a:fld>
            <a:endParaRPr lang="en-US" dirty="0"/>
          </a:p>
        </p:txBody>
      </p:sp>
    </p:spTree>
    <p:extLst>
      <p:ext uri="{BB962C8B-B14F-4D97-AF65-F5344CB8AC3E}">
        <p14:creationId xmlns:p14="http://schemas.microsoft.com/office/powerpoint/2010/main" val="4285164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vi-VN"/>
          </a:p>
        </p:txBody>
      </p:sp>
      <p:sp>
        <p:nvSpPr>
          <p:cNvPr id="6" name="Rectangle 5"/>
          <p:cNvSpPr>
            <a:spLocks noGrp="1" noChangeArrowheads="1"/>
          </p:cNvSpPr>
          <p:nvPr>
            <p:ph type="ftr" sz="quarter" idx="11"/>
          </p:nvPr>
        </p:nvSpPr>
        <p:spPr>
          <a:ln/>
        </p:spPr>
        <p:txBody>
          <a:bodyPr/>
          <a:lstStyle>
            <a:lvl1pPr>
              <a:defRPr/>
            </a:lvl1pPr>
          </a:lstStyle>
          <a:p>
            <a:endParaRPr lang="vi-VN"/>
          </a:p>
        </p:txBody>
      </p:sp>
      <p:sp>
        <p:nvSpPr>
          <p:cNvPr id="7" name="Rectangle 6"/>
          <p:cNvSpPr>
            <a:spLocks noGrp="1" noChangeArrowheads="1"/>
          </p:cNvSpPr>
          <p:nvPr>
            <p:ph type="sldNum" sz="quarter" idx="12"/>
          </p:nvPr>
        </p:nvSpPr>
        <p:spPr>
          <a:ln/>
        </p:spPr>
        <p:txBody>
          <a:bodyPr/>
          <a:lstStyle>
            <a:lvl1pPr>
              <a:defRPr/>
            </a:lvl1pPr>
          </a:lstStyle>
          <a:p>
            <a:fld id="{4C57BE7E-A26B-4E46-BC14-6B6DE0036B3C}" type="slidenum">
              <a:rPr lang="en-US"/>
              <a:pPr/>
              <a:t>‹#›</a:t>
            </a:fld>
            <a:endParaRPr lang="en-US" dirty="0"/>
          </a:p>
        </p:txBody>
      </p:sp>
    </p:spTree>
    <p:extLst>
      <p:ext uri="{BB962C8B-B14F-4D97-AF65-F5344CB8AC3E}">
        <p14:creationId xmlns:p14="http://schemas.microsoft.com/office/powerpoint/2010/main" val="3446442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vi-VN"/>
          </a:p>
        </p:txBody>
      </p:sp>
      <p:sp>
        <p:nvSpPr>
          <p:cNvPr id="8" name="Rectangle 5"/>
          <p:cNvSpPr>
            <a:spLocks noGrp="1" noChangeArrowheads="1"/>
          </p:cNvSpPr>
          <p:nvPr>
            <p:ph type="ftr" sz="quarter" idx="11"/>
          </p:nvPr>
        </p:nvSpPr>
        <p:spPr>
          <a:ln/>
        </p:spPr>
        <p:txBody>
          <a:bodyPr/>
          <a:lstStyle>
            <a:lvl1pPr>
              <a:defRPr/>
            </a:lvl1pPr>
          </a:lstStyle>
          <a:p>
            <a:endParaRPr lang="vi-VN"/>
          </a:p>
        </p:txBody>
      </p:sp>
      <p:sp>
        <p:nvSpPr>
          <p:cNvPr id="9" name="Rectangle 6"/>
          <p:cNvSpPr>
            <a:spLocks noGrp="1" noChangeArrowheads="1"/>
          </p:cNvSpPr>
          <p:nvPr>
            <p:ph type="sldNum" sz="quarter" idx="12"/>
          </p:nvPr>
        </p:nvSpPr>
        <p:spPr>
          <a:ln/>
        </p:spPr>
        <p:txBody>
          <a:bodyPr/>
          <a:lstStyle>
            <a:lvl1pPr>
              <a:defRPr/>
            </a:lvl1pPr>
          </a:lstStyle>
          <a:p>
            <a:fld id="{A14364CF-6756-4F5B-B742-12C152DA96A7}" type="slidenum">
              <a:rPr lang="en-US"/>
              <a:pPr/>
              <a:t>‹#›</a:t>
            </a:fld>
            <a:endParaRPr lang="en-US" dirty="0"/>
          </a:p>
        </p:txBody>
      </p:sp>
    </p:spTree>
    <p:extLst>
      <p:ext uri="{BB962C8B-B14F-4D97-AF65-F5344CB8AC3E}">
        <p14:creationId xmlns:p14="http://schemas.microsoft.com/office/powerpoint/2010/main" val="1540056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vi-VN"/>
          </a:p>
        </p:txBody>
      </p:sp>
      <p:sp>
        <p:nvSpPr>
          <p:cNvPr id="4" name="Rectangle 5"/>
          <p:cNvSpPr>
            <a:spLocks noGrp="1" noChangeArrowheads="1"/>
          </p:cNvSpPr>
          <p:nvPr>
            <p:ph type="ftr" sz="quarter" idx="11"/>
          </p:nvPr>
        </p:nvSpPr>
        <p:spPr>
          <a:ln/>
        </p:spPr>
        <p:txBody>
          <a:bodyPr/>
          <a:lstStyle>
            <a:lvl1pPr>
              <a:defRPr/>
            </a:lvl1pPr>
          </a:lstStyle>
          <a:p>
            <a:endParaRPr lang="vi-VN"/>
          </a:p>
        </p:txBody>
      </p:sp>
      <p:sp>
        <p:nvSpPr>
          <p:cNvPr id="5" name="Rectangle 6"/>
          <p:cNvSpPr>
            <a:spLocks noGrp="1" noChangeArrowheads="1"/>
          </p:cNvSpPr>
          <p:nvPr>
            <p:ph type="sldNum" sz="quarter" idx="12"/>
          </p:nvPr>
        </p:nvSpPr>
        <p:spPr>
          <a:ln/>
        </p:spPr>
        <p:txBody>
          <a:bodyPr/>
          <a:lstStyle>
            <a:lvl1pPr>
              <a:defRPr/>
            </a:lvl1pPr>
          </a:lstStyle>
          <a:p>
            <a:fld id="{544491A3-E66C-476A-B2DB-053617F3B82F}" type="slidenum">
              <a:rPr lang="en-US"/>
              <a:pPr/>
              <a:t>‹#›</a:t>
            </a:fld>
            <a:endParaRPr lang="en-US" dirty="0"/>
          </a:p>
        </p:txBody>
      </p:sp>
    </p:spTree>
    <p:extLst>
      <p:ext uri="{BB962C8B-B14F-4D97-AF65-F5344CB8AC3E}">
        <p14:creationId xmlns:p14="http://schemas.microsoft.com/office/powerpoint/2010/main" val="4096683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vi-VN"/>
          </a:p>
        </p:txBody>
      </p:sp>
      <p:sp>
        <p:nvSpPr>
          <p:cNvPr id="3" name="Rectangle 5"/>
          <p:cNvSpPr>
            <a:spLocks noGrp="1" noChangeArrowheads="1"/>
          </p:cNvSpPr>
          <p:nvPr>
            <p:ph type="ftr" sz="quarter" idx="11"/>
          </p:nvPr>
        </p:nvSpPr>
        <p:spPr>
          <a:ln/>
        </p:spPr>
        <p:txBody>
          <a:bodyPr/>
          <a:lstStyle>
            <a:lvl1pPr>
              <a:defRPr/>
            </a:lvl1pPr>
          </a:lstStyle>
          <a:p>
            <a:endParaRPr lang="vi-VN"/>
          </a:p>
        </p:txBody>
      </p:sp>
      <p:sp>
        <p:nvSpPr>
          <p:cNvPr id="4" name="Rectangle 6"/>
          <p:cNvSpPr>
            <a:spLocks noGrp="1" noChangeArrowheads="1"/>
          </p:cNvSpPr>
          <p:nvPr>
            <p:ph type="sldNum" sz="quarter" idx="12"/>
          </p:nvPr>
        </p:nvSpPr>
        <p:spPr>
          <a:ln/>
        </p:spPr>
        <p:txBody>
          <a:bodyPr/>
          <a:lstStyle>
            <a:lvl1pPr>
              <a:defRPr/>
            </a:lvl1pPr>
          </a:lstStyle>
          <a:p>
            <a:fld id="{11FF48AB-6895-4016-A5FE-033EAF1D39E0}" type="slidenum">
              <a:rPr lang="en-US"/>
              <a:pPr/>
              <a:t>‹#›</a:t>
            </a:fld>
            <a:endParaRPr lang="en-US" dirty="0"/>
          </a:p>
        </p:txBody>
      </p:sp>
    </p:spTree>
    <p:extLst>
      <p:ext uri="{BB962C8B-B14F-4D97-AF65-F5344CB8AC3E}">
        <p14:creationId xmlns:p14="http://schemas.microsoft.com/office/powerpoint/2010/main" val="601837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vi-VN"/>
          </a:p>
        </p:txBody>
      </p:sp>
      <p:sp>
        <p:nvSpPr>
          <p:cNvPr id="6" name="Rectangle 5"/>
          <p:cNvSpPr>
            <a:spLocks noGrp="1" noChangeArrowheads="1"/>
          </p:cNvSpPr>
          <p:nvPr>
            <p:ph type="ftr" sz="quarter" idx="11"/>
          </p:nvPr>
        </p:nvSpPr>
        <p:spPr>
          <a:ln/>
        </p:spPr>
        <p:txBody>
          <a:bodyPr/>
          <a:lstStyle>
            <a:lvl1pPr>
              <a:defRPr/>
            </a:lvl1pPr>
          </a:lstStyle>
          <a:p>
            <a:endParaRPr lang="vi-VN"/>
          </a:p>
        </p:txBody>
      </p:sp>
      <p:sp>
        <p:nvSpPr>
          <p:cNvPr id="7" name="Rectangle 6"/>
          <p:cNvSpPr>
            <a:spLocks noGrp="1" noChangeArrowheads="1"/>
          </p:cNvSpPr>
          <p:nvPr>
            <p:ph type="sldNum" sz="quarter" idx="12"/>
          </p:nvPr>
        </p:nvSpPr>
        <p:spPr>
          <a:ln/>
        </p:spPr>
        <p:txBody>
          <a:bodyPr/>
          <a:lstStyle>
            <a:lvl1pPr>
              <a:defRPr/>
            </a:lvl1pPr>
          </a:lstStyle>
          <a:p>
            <a:fld id="{276A4080-FF03-439C-830F-FB632D147E5C}" type="slidenum">
              <a:rPr lang="en-US"/>
              <a:pPr/>
              <a:t>‹#›</a:t>
            </a:fld>
            <a:endParaRPr lang="en-US" dirty="0"/>
          </a:p>
        </p:txBody>
      </p:sp>
    </p:spTree>
    <p:extLst>
      <p:ext uri="{BB962C8B-B14F-4D97-AF65-F5344CB8AC3E}">
        <p14:creationId xmlns:p14="http://schemas.microsoft.com/office/powerpoint/2010/main" val="1906629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vi-VN"/>
          </a:p>
        </p:txBody>
      </p:sp>
      <p:sp>
        <p:nvSpPr>
          <p:cNvPr id="6" name="Rectangle 5"/>
          <p:cNvSpPr>
            <a:spLocks noGrp="1" noChangeArrowheads="1"/>
          </p:cNvSpPr>
          <p:nvPr>
            <p:ph type="ftr" sz="quarter" idx="11"/>
          </p:nvPr>
        </p:nvSpPr>
        <p:spPr>
          <a:ln/>
        </p:spPr>
        <p:txBody>
          <a:bodyPr/>
          <a:lstStyle>
            <a:lvl1pPr>
              <a:defRPr/>
            </a:lvl1pPr>
          </a:lstStyle>
          <a:p>
            <a:endParaRPr lang="vi-VN"/>
          </a:p>
        </p:txBody>
      </p:sp>
      <p:sp>
        <p:nvSpPr>
          <p:cNvPr id="7" name="Rectangle 6"/>
          <p:cNvSpPr>
            <a:spLocks noGrp="1" noChangeArrowheads="1"/>
          </p:cNvSpPr>
          <p:nvPr>
            <p:ph type="sldNum" sz="quarter" idx="12"/>
          </p:nvPr>
        </p:nvSpPr>
        <p:spPr>
          <a:ln/>
        </p:spPr>
        <p:txBody>
          <a:bodyPr/>
          <a:lstStyle>
            <a:lvl1pPr>
              <a:defRPr/>
            </a:lvl1pPr>
          </a:lstStyle>
          <a:p>
            <a:fld id="{D3458D01-7750-4970-ACD3-3F88E44B398D}" type="slidenum">
              <a:rPr lang="en-US"/>
              <a:pPr/>
              <a:t>‹#›</a:t>
            </a:fld>
            <a:endParaRPr lang="en-US" dirty="0"/>
          </a:p>
        </p:txBody>
      </p:sp>
    </p:spTree>
    <p:extLst>
      <p:ext uri="{BB962C8B-B14F-4D97-AF65-F5344CB8AC3E}">
        <p14:creationId xmlns:p14="http://schemas.microsoft.com/office/powerpoint/2010/main" val="2921634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folHlink"/>
            </a:gs>
            <a:gs pos="50000">
              <a:srgbClr val="FFFFFF"/>
            </a:gs>
            <a:gs pos="100000">
              <a:schemeClr val="folHlink"/>
            </a:gs>
          </a:gsLst>
          <a:lin ang="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anose="02020603050405020304" pitchFamily="18" charset="0"/>
              </a:defRPr>
            </a:lvl1pPr>
          </a:lstStyle>
          <a:p>
            <a:endParaRPr lang="vi-VN"/>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anose="02020603050405020304" pitchFamily="18" charset="0"/>
              </a:defRPr>
            </a:lvl1pPr>
          </a:lstStyle>
          <a:p>
            <a:endParaRPr lang="vi-VN"/>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panose="02020603050405020304" pitchFamily="18" charset="0"/>
              </a:defRPr>
            </a:lvl1pPr>
          </a:lstStyle>
          <a:p>
            <a:fld id="{E765A7F0-A5C2-432F-B2BE-3ED2CD4E4BA0}"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xStyles>
    <p:titleStyle>
      <a:lvl1pPr algn="ctr" rtl="0" eaLnBrk="0" fontAlgn="base" hangingPunct="0">
        <a:spcBef>
          <a:spcPct val="0"/>
        </a:spcBef>
        <a:spcAft>
          <a:spcPct val="0"/>
        </a:spcAft>
        <a:defRPr sz="4400">
          <a:solidFill>
            <a:schemeClr val="tx2"/>
          </a:solidFill>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4400">
          <a:solidFill>
            <a:schemeClr val="tx2"/>
          </a:solidFill>
          <a:latin typeface="Times New Roman" pitchFamily="18" charset="0"/>
          <a:ea typeface="MS PGothic" panose="020B0600070205080204" pitchFamily="34" charset="-128"/>
          <a:cs typeface="ＭＳ Ｐゴシック" charset="0"/>
        </a:defRPr>
      </a:lvl2pPr>
      <a:lvl3pPr algn="ctr" rtl="0" eaLnBrk="0" fontAlgn="base" hangingPunct="0">
        <a:spcBef>
          <a:spcPct val="0"/>
        </a:spcBef>
        <a:spcAft>
          <a:spcPct val="0"/>
        </a:spcAft>
        <a:defRPr sz="4400">
          <a:solidFill>
            <a:schemeClr val="tx2"/>
          </a:solidFill>
          <a:latin typeface="Times New Roman" pitchFamily="18" charset="0"/>
          <a:ea typeface="MS PGothic" panose="020B0600070205080204" pitchFamily="34" charset="-128"/>
          <a:cs typeface="ＭＳ Ｐゴシック" charset="0"/>
        </a:defRPr>
      </a:lvl3pPr>
      <a:lvl4pPr algn="ctr" rtl="0" eaLnBrk="0" fontAlgn="base" hangingPunct="0">
        <a:spcBef>
          <a:spcPct val="0"/>
        </a:spcBef>
        <a:spcAft>
          <a:spcPct val="0"/>
        </a:spcAft>
        <a:defRPr sz="4400">
          <a:solidFill>
            <a:schemeClr val="tx2"/>
          </a:solidFill>
          <a:latin typeface="Times New Roman" pitchFamily="18" charset="0"/>
          <a:ea typeface="MS PGothic" panose="020B0600070205080204" pitchFamily="34" charset="-128"/>
          <a:cs typeface="ＭＳ Ｐゴシック" charset="0"/>
        </a:defRPr>
      </a:lvl4pPr>
      <a:lvl5pPr algn="ctr" rtl="0" eaLnBrk="0" fontAlgn="base" hangingPunct="0">
        <a:spcBef>
          <a:spcPct val="0"/>
        </a:spcBef>
        <a:spcAft>
          <a:spcPct val="0"/>
        </a:spcAft>
        <a:defRPr sz="4400">
          <a:solidFill>
            <a:schemeClr val="tx2"/>
          </a:solidFill>
          <a:latin typeface="Times New Roman" pitchFamily="18" charset="0"/>
          <a:ea typeface="MS PGothic" panose="020B0600070205080204" pitchFamily="34" charset="-128"/>
          <a:cs typeface="ＭＳ Ｐゴシック" charset="0"/>
        </a:defRPr>
      </a:lvl5pPr>
      <a:lvl6pPr marL="457200" algn="ctr" rtl="0" eaLnBrk="1" fontAlgn="base" hangingPunct="1">
        <a:spcBef>
          <a:spcPct val="0"/>
        </a:spcBef>
        <a:spcAft>
          <a:spcPct val="0"/>
        </a:spcAft>
        <a:defRPr sz="4400">
          <a:solidFill>
            <a:schemeClr val="tx2"/>
          </a:solidFill>
          <a:latin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3.png"/><Relationship Id="rId4" Type="http://schemas.openxmlformats.org/officeDocument/2006/relationships/oleObject" Target="../embeddings/Microsoft_Excel_Chart1.xls"/></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4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6" name="Rectangle 18"/>
          <p:cNvSpPr>
            <a:spLocks noChangeArrowheads="1"/>
          </p:cNvSpPr>
          <p:nvPr/>
        </p:nvSpPr>
        <p:spPr bwMode="auto">
          <a:xfrm>
            <a:off x="76200" y="1447800"/>
            <a:ext cx="8610600" cy="2369880"/>
          </a:xfrm>
          <a:prstGeom prst="rect">
            <a:avLst/>
          </a:prstGeom>
          <a:noFill/>
          <a:ln w="9525">
            <a:noFill/>
            <a:miter lim="800000"/>
            <a:headEnd/>
            <a:tailEnd/>
          </a:ln>
          <a:effectLst/>
        </p:spPr>
        <p:txBody>
          <a:bodyPr wrap="squar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algn="ctr" eaLnBrk="1" hangingPunct="1"/>
            <a:r>
              <a:rPr lang="en-US" sz="3600" dirty="0" smtClean="0">
                <a:solidFill>
                  <a:srgbClr val="008000"/>
                </a:solidFill>
                <a:effectLst>
                  <a:outerShdw blurRad="38100" dist="38100" dir="2700000" algn="tl">
                    <a:srgbClr val="000000"/>
                  </a:outerShdw>
                </a:effectLst>
              </a:rPr>
              <a:t>TRAINING NEED ASSESSMENT </a:t>
            </a:r>
          </a:p>
          <a:p>
            <a:pPr algn="ctr" eaLnBrk="1" hangingPunct="1"/>
            <a:r>
              <a:rPr lang="en-US" sz="3600" dirty="0" smtClean="0">
                <a:solidFill>
                  <a:srgbClr val="008000"/>
                </a:solidFill>
                <a:effectLst>
                  <a:outerShdw blurRad="38100" dist="38100" dir="2700000" algn="tl">
                    <a:srgbClr val="000000"/>
                  </a:outerShdw>
                </a:effectLst>
              </a:rPr>
              <a:t>on shifting addiction rehabilitation model: From mandatory to voluntary services</a:t>
            </a:r>
            <a:endParaRPr lang="en-US" sz="4000" dirty="0">
              <a:solidFill>
                <a:srgbClr val="008000"/>
              </a:solidFill>
              <a:effectLst>
                <a:outerShdw blurRad="38100" dist="38100" dir="2700000" algn="tl">
                  <a:srgbClr val="000000"/>
                </a:outerShdw>
              </a:effectLst>
            </a:endParaRPr>
          </a:p>
          <a:p>
            <a:pPr algn="ctr" eaLnBrk="1" hangingPunct="1"/>
            <a:endParaRPr lang="en-US" sz="4000" dirty="0">
              <a:solidFill>
                <a:srgbClr val="008000"/>
              </a:solidFill>
              <a:effectLst>
                <a:outerShdw blurRad="38100" dist="38100" dir="2700000" algn="tl">
                  <a:srgbClr val="000000"/>
                </a:outerShdw>
              </a:effectLst>
            </a:endParaRPr>
          </a:p>
        </p:txBody>
      </p:sp>
      <p:sp>
        <p:nvSpPr>
          <p:cNvPr id="14338" name="Rectangle 21"/>
          <p:cNvSpPr>
            <a:spLocks noChangeArrowheads="1"/>
          </p:cNvSpPr>
          <p:nvPr/>
        </p:nvSpPr>
        <p:spPr bwMode="auto">
          <a:xfrm>
            <a:off x="4114800" y="3062288"/>
            <a:ext cx="9144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algn="ctr" eaLnBrk="1" hangingPunct="1"/>
            <a:endParaRPr lang="vi-VN"/>
          </a:p>
        </p:txBody>
      </p:sp>
      <p:pic>
        <p:nvPicPr>
          <p:cNvPr id="14339" name="Picture 2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1200" y="4419600"/>
            <a:ext cx="28956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Rectangle 1032"/>
          <p:cNvSpPr>
            <a:spLocks noChangeArrowheads="1"/>
          </p:cNvSpPr>
          <p:nvPr/>
        </p:nvSpPr>
        <p:spPr bwMode="auto">
          <a:xfrm>
            <a:off x="381000" y="4662399"/>
            <a:ext cx="3962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2743200" algn="ctr"/>
                <a:tab pos="5486400" algn="r"/>
              </a:tabLst>
              <a:defRPr sz="800">
                <a:solidFill>
                  <a:schemeClr val="tx1"/>
                </a:solidFill>
                <a:latin typeface="Arial" panose="020B0604020202020204" pitchFamily="34" charset="0"/>
                <a:ea typeface="MS PGothic" panose="020B0600070205080204" pitchFamily="34" charset="-128"/>
              </a:defRPr>
            </a:lvl1pPr>
            <a:lvl2pPr marL="742950" indent="-285750" eaLnBrk="0" hangingPunct="0">
              <a:tabLst>
                <a:tab pos="2743200" algn="ctr"/>
                <a:tab pos="5486400" algn="r"/>
              </a:tabLst>
              <a:defRPr sz="800">
                <a:solidFill>
                  <a:schemeClr val="tx1"/>
                </a:solidFill>
                <a:latin typeface="Arial" panose="020B0604020202020204" pitchFamily="34" charset="0"/>
                <a:ea typeface="MS PGothic" panose="020B0600070205080204" pitchFamily="34" charset="-128"/>
              </a:defRPr>
            </a:lvl2pPr>
            <a:lvl3pPr marL="1143000" indent="-228600" eaLnBrk="0" hangingPunct="0">
              <a:tabLst>
                <a:tab pos="2743200" algn="ctr"/>
                <a:tab pos="5486400" algn="r"/>
              </a:tabLst>
              <a:defRPr sz="800">
                <a:solidFill>
                  <a:schemeClr val="tx1"/>
                </a:solidFill>
                <a:latin typeface="Arial" panose="020B0604020202020204" pitchFamily="34" charset="0"/>
                <a:ea typeface="MS PGothic" panose="020B0600070205080204" pitchFamily="34" charset="-128"/>
              </a:defRPr>
            </a:lvl3pPr>
            <a:lvl4pPr marL="1600200" indent="-228600" eaLnBrk="0" hangingPunct="0">
              <a:tabLst>
                <a:tab pos="2743200" algn="ctr"/>
                <a:tab pos="5486400" algn="r"/>
              </a:tabLst>
              <a:defRPr sz="800">
                <a:solidFill>
                  <a:schemeClr val="tx1"/>
                </a:solidFill>
                <a:latin typeface="Arial" panose="020B0604020202020204" pitchFamily="34" charset="0"/>
                <a:ea typeface="MS PGothic" panose="020B0600070205080204" pitchFamily="34" charset="-128"/>
              </a:defRPr>
            </a:lvl4pPr>
            <a:lvl5pPr marL="2057400" indent="-228600" eaLnBrk="0" hangingPunct="0">
              <a:tabLst>
                <a:tab pos="2743200" algn="ctr"/>
                <a:tab pos="5486400" algn="r"/>
              </a:tabLst>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tabLst>
                <a:tab pos="2743200" algn="ctr"/>
                <a:tab pos="5486400" algn="r"/>
              </a:tabLs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tabLst>
                <a:tab pos="2743200" algn="ctr"/>
                <a:tab pos="5486400" algn="r"/>
              </a:tabLs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tabLst>
                <a:tab pos="2743200" algn="ctr"/>
                <a:tab pos="5486400" algn="r"/>
              </a:tabLs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tabLst>
                <a:tab pos="2743200" algn="ctr"/>
                <a:tab pos="5486400" algn="r"/>
              </a:tabLst>
              <a:defRPr sz="800">
                <a:solidFill>
                  <a:schemeClr val="tx1"/>
                </a:solidFill>
                <a:latin typeface="Arial" panose="020B0604020202020204" pitchFamily="34" charset="0"/>
                <a:ea typeface="MS PGothic" panose="020B0600070205080204" pitchFamily="34" charset="-128"/>
              </a:defRPr>
            </a:lvl9pPr>
          </a:lstStyle>
          <a:p>
            <a:pPr algn="just" eaLnBrk="1" hangingPunct="1"/>
            <a:r>
              <a:rPr lang="en-US" sz="1800" b="1" dirty="0" smtClean="0">
                <a:solidFill>
                  <a:srgbClr val="008000"/>
                </a:solidFill>
              </a:rPr>
              <a:t>Nguyen Thi Van, PhD.</a:t>
            </a:r>
            <a:endParaRPr lang="en-US" sz="1800" b="1" dirty="0">
              <a:solidFill>
                <a:srgbClr val="008000"/>
              </a:solidFill>
            </a:endParaRPr>
          </a:p>
          <a:p>
            <a:pPr algn="just" eaLnBrk="1" hangingPunct="1"/>
            <a:r>
              <a:rPr lang="en-US" sz="1800" dirty="0" smtClean="0">
                <a:solidFill>
                  <a:srgbClr val="008000"/>
                </a:solidFill>
              </a:rPr>
              <a:t>Institute of Labor and Social Affairs Training – Ministry of Labor, Invalids and Social Affairs (</a:t>
            </a:r>
            <a:r>
              <a:rPr lang="en-US" sz="1800" dirty="0">
                <a:solidFill>
                  <a:srgbClr val="008000"/>
                </a:solidFill>
              </a:rPr>
              <a:t>ILSAT/MOLISA)</a:t>
            </a: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685800" y="228600"/>
            <a:ext cx="7772400" cy="914400"/>
          </a:xfrm>
        </p:spPr>
        <p:txBody>
          <a:bodyPr>
            <a:normAutofit/>
          </a:bodyPr>
          <a:lstStyle/>
          <a:p>
            <a:pPr eaLnBrk="1" hangingPunct="1"/>
            <a:r>
              <a:rPr lang="en-US" sz="4000" b="1" dirty="0" smtClean="0">
                <a:solidFill>
                  <a:srgbClr val="008000"/>
                </a:solidFill>
              </a:rPr>
              <a:t>Need for higher education</a:t>
            </a:r>
            <a:endParaRPr lang="en-US" sz="4000" b="1" dirty="0" smtClean="0">
              <a:solidFill>
                <a:srgbClr val="008000"/>
              </a:solidFill>
            </a:endParaRPr>
          </a:p>
        </p:txBody>
      </p:sp>
      <p:graphicFrame>
        <p:nvGraphicFramePr>
          <p:cNvPr id="5" name="Chart 4"/>
          <p:cNvGraphicFramePr/>
          <p:nvPr>
            <p:extLst>
              <p:ext uri="{D42A27DB-BD31-4B8C-83A1-F6EECF244321}">
                <p14:modId xmlns:p14="http://schemas.microsoft.com/office/powerpoint/2010/main" val="221482111"/>
              </p:ext>
            </p:extLst>
          </p:nvPr>
        </p:nvGraphicFramePr>
        <p:xfrm>
          <a:off x="952500" y="1371600"/>
          <a:ext cx="7239000" cy="5080000"/>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1"/>
          <p:cNvSpPr txBox="1">
            <a:spLocks noChangeArrowheads="1"/>
          </p:cNvSpPr>
          <p:nvPr/>
        </p:nvSpPr>
        <p:spPr bwMode="auto">
          <a:xfrm>
            <a:off x="76200" y="6096000"/>
            <a:ext cx="34378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r>
              <a:rPr lang="en-US" sz="1800" dirty="0" smtClean="0"/>
              <a:t>Sources: Theme CB2016-10-15</a:t>
            </a:r>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685800" y="228600"/>
            <a:ext cx="7772400" cy="914400"/>
          </a:xfrm>
        </p:spPr>
        <p:txBody>
          <a:bodyPr>
            <a:normAutofit/>
          </a:bodyPr>
          <a:lstStyle/>
          <a:p>
            <a:pPr eaLnBrk="1" hangingPunct="1"/>
            <a:r>
              <a:rPr lang="en-US" sz="4000" b="1" dirty="0" smtClean="0">
                <a:solidFill>
                  <a:srgbClr val="008000"/>
                </a:solidFill>
              </a:rPr>
              <a:t>Majors for higher education</a:t>
            </a:r>
            <a:endParaRPr lang="en-US" sz="4000" b="1" dirty="0" smtClean="0">
              <a:solidFill>
                <a:srgbClr val="008000"/>
              </a:solidFill>
            </a:endParaRPr>
          </a:p>
        </p:txBody>
      </p:sp>
      <p:graphicFrame>
        <p:nvGraphicFramePr>
          <p:cNvPr id="5" name="Chart 4"/>
          <p:cNvGraphicFramePr/>
          <p:nvPr>
            <p:extLst>
              <p:ext uri="{D42A27DB-BD31-4B8C-83A1-F6EECF244321}">
                <p14:modId xmlns:p14="http://schemas.microsoft.com/office/powerpoint/2010/main" val="1544793394"/>
              </p:ext>
            </p:extLst>
          </p:nvPr>
        </p:nvGraphicFramePr>
        <p:xfrm>
          <a:off x="304800" y="1143000"/>
          <a:ext cx="8382000" cy="5334000"/>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1"/>
          <p:cNvSpPr txBox="1">
            <a:spLocks noChangeArrowheads="1"/>
          </p:cNvSpPr>
          <p:nvPr/>
        </p:nvSpPr>
        <p:spPr bwMode="auto">
          <a:xfrm>
            <a:off x="76200" y="6096000"/>
            <a:ext cx="34378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r>
              <a:rPr lang="en-US" sz="1800" dirty="0" smtClean="0"/>
              <a:t>Sources: Theme CB2016-10-15</a:t>
            </a:r>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0" y="0"/>
            <a:ext cx="8991600" cy="914400"/>
          </a:xfrm>
        </p:spPr>
        <p:txBody>
          <a:bodyPr>
            <a:normAutofit/>
          </a:bodyPr>
          <a:lstStyle/>
          <a:p>
            <a:pPr eaLnBrk="1" hangingPunct="1"/>
            <a:r>
              <a:rPr lang="en-US" sz="3600" b="1" dirty="0" smtClean="0">
                <a:solidFill>
                  <a:srgbClr val="008000"/>
                </a:solidFill>
              </a:rPr>
              <a:t>Thời gian đã làm việc trong lĩnh vực CNPH</a:t>
            </a:r>
          </a:p>
        </p:txBody>
      </p:sp>
      <p:sp>
        <p:nvSpPr>
          <p:cNvPr id="4" name="TextBox 1"/>
          <p:cNvSpPr txBox="1">
            <a:spLocks noChangeArrowheads="1"/>
          </p:cNvSpPr>
          <p:nvPr/>
        </p:nvSpPr>
        <p:spPr bwMode="auto">
          <a:xfrm>
            <a:off x="76200" y="6096000"/>
            <a:ext cx="34378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r>
              <a:rPr lang="en-US" sz="1800" dirty="0" smtClean="0"/>
              <a:t>Sources: Theme CB2016-10-15</a:t>
            </a:r>
          </a:p>
        </p:txBody>
      </p:sp>
      <p:graphicFrame>
        <p:nvGraphicFramePr>
          <p:cNvPr id="5" name="Chart 4"/>
          <p:cNvGraphicFramePr/>
          <p:nvPr>
            <p:extLst>
              <p:ext uri="{D42A27DB-BD31-4B8C-83A1-F6EECF244321}">
                <p14:modId xmlns:p14="http://schemas.microsoft.com/office/powerpoint/2010/main" val="2981220634"/>
              </p:ext>
            </p:extLst>
          </p:nvPr>
        </p:nvGraphicFramePr>
        <p:xfrm>
          <a:off x="76200" y="1157287"/>
          <a:ext cx="8686800" cy="471011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457200" y="228600"/>
            <a:ext cx="7848600" cy="1985963"/>
          </a:xfrm>
        </p:spPr>
        <p:txBody>
          <a:bodyPr/>
          <a:lstStyle/>
          <a:p>
            <a:pPr eaLnBrk="1" hangingPunct="1"/>
            <a:r>
              <a:rPr lang="en-US" sz="4000" b="1" dirty="0" smtClean="0">
                <a:solidFill>
                  <a:srgbClr val="008000"/>
                </a:solidFill>
              </a:rPr>
              <a:t>REQUIREMENTS</a:t>
            </a:r>
            <a:br>
              <a:rPr lang="en-US" sz="4000" b="1" dirty="0" smtClean="0">
                <a:solidFill>
                  <a:srgbClr val="008000"/>
                </a:solidFill>
              </a:rPr>
            </a:br>
            <a:r>
              <a:rPr lang="en-US" sz="4000" b="1" dirty="0" smtClean="0">
                <a:solidFill>
                  <a:srgbClr val="008000"/>
                </a:solidFill>
              </a:rPr>
              <a:t>for professional trainings at voluntary rehab centers</a:t>
            </a:r>
            <a:endParaRPr lang="en-US" sz="4000" b="1" dirty="0" smtClean="0">
              <a:solidFill>
                <a:srgbClr val="008000"/>
              </a:solidFill>
            </a:endParaRPr>
          </a:p>
        </p:txBody>
      </p:sp>
      <p:pic>
        <p:nvPicPr>
          <p:cNvPr id="28674" name="Content Placeholder 6"/>
          <p:cNvPicPr>
            <a:picLocks noGrp="1"/>
          </p:cNvPicPr>
          <p:nvPr>
            <p:ph idx="1"/>
          </p:nvPr>
        </p:nvPicPr>
        <p:blipFill>
          <a:blip r:embed="rId2">
            <a:extLst>
              <a:ext uri="{28A0092B-C50C-407E-A947-70E740481C1C}">
                <a14:useLocalDpi xmlns:a14="http://schemas.microsoft.com/office/drawing/2010/main" val="0"/>
              </a:ext>
            </a:extLst>
          </a:blip>
          <a:srcRect t="13103" b="13103"/>
          <a:stretch>
            <a:fillRect/>
          </a:stretch>
        </p:blipFill>
        <p:spPr>
          <a:xfrm>
            <a:off x="685800" y="2286000"/>
            <a:ext cx="7772400" cy="4114800"/>
          </a:xfrm>
        </p:spPr>
      </p:pic>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228600" y="152400"/>
            <a:ext cx="8915400" cy="1143000"/>
          </a:xfrm>
        </p:spPr>
        <p:txBody>
          <a:bodyPr/>
          <a:lstStyle/>
          <a:p>
            <a:pPr eaLnBrk="1" hangingPunct="1"/>
            <a:r>
              <a:rPr lang="en-US" sz="3200" b="1" dirty="0">
                <a:solidFill>
                  <a:srgbClr val="008000"/>
                </a:solidFill>
              </a:rPr>
              <a:t>Decision 2596/QD-TTg dated December 27, 2013 approving the Scheme for innovation in drug rehabilitation in Viet Nam to 2020</a:t>
            </a:r>
          </a:p>
        </p:txBody>
      </p:sp>
      <p:sp>
        <p:nvSpPr>
          <p:cNvPr id="3" name="Content Placeholder 2"/>
          <p:cNvSpPr>
            <a:spLocks noGrp="1"/>
          </p:cNvSpPr>
          <p:nvPr>
            <p:ph idx="1"/>
          </p:nvPr>
        </p:nvSpPr>
        <p:spPr>
          <a:xfrm>
            <a:off x="304800" y="1524000"/>
            <a:ext cx="8458200" cy="5029200"/>
          </a:xfrm>
        </p:spPr>
        <p:txBody>
          <a:bodyPr/>
          <a:lstStyle/>
          <a:p>
            <a:pPr marL="0" indent="0" eaLnBrk="1" hangingPunct="1">
              <a:buFontTx/>
              <a:buNone/>
            </a:pPr>
            <a:r>
              <a:rPr lang="en-US" b="1" dirty="0" smtClean="0"/>
              <a:t>Goals to 2020</a:t>
            </a:r>
            <a:r>
              <a:rPr lang="en-US" b="1" dirty="0" smtClean="0"/>
              <a:t>: </a:t>
            </a:r>
            <a:endParaRPr lang="en-US" sz="4400" b="1" dirty="0">
              <a:solidFill>
                <a:srgbClr val="008000"/>
              </a:solidFill>
              <a:latin typeface="+mj-lt"/>
            </a:endParaRPr>
          </a:p>
          <a:p>
            <a:pPr marL="0" indent="0" algn="just" eaLnBrk="1" hangingPunct="1"/>
            <a:r>
              <a:rPr lang="en-US" dirty="0" smtClean="0"/>
              <a:t>90% </a:t>
            </a:r>
            <a:r>
              <a:rPr lang="en-US" dirty="0" smtClean="0"/>
              <a:t>of staffs involved in addiction prevention and treatment get basically trained on addiction treatment.</a:t>
            </a:r>
          </a:p>
          <a:p>
            <a:pPr marL="0" indent="0" algn="just" eaLnBrk="1" hangingPunct="1"/>
            <a:r>
              <a:rPr lang="en-US" dirty="0" smtClean="0"/>
              <a:t>100</a:t>
            </a:r>
            <a:r>
              <a:rPr lang="en-US" dirty="0" smtClean="0"/>
              <a:t>% </a:t>
            </a:r>
            <a:r>
              <a:rPr lang="en-US" dirty="0" smtClean="0"/>
              <a:t>of staffs working in addiction prevention and treatment counseling </a:t>
            </a:r>
            <a:r>
              <a:rPr lang="en-US" u="sng" dirty="0" smtClean="0"/>
              <a:t>get trained </a:t>
            </a:r>
            <a:r>
              <a:rPr lang="en-US" dirty="0" smtClean="0"/>
              <a:t>and </a:t>
            </a:r>
            <a:r>
              <a:rPr lang="en-US" u="sng" dirty="0" smtClean="0"/>
              <a:t>officially certified</a:t>
            </a:r>
            <a:r>
              <a:rPr lang="en-US" dirty="0" smtClean="0"/>
              <a:t>.</a:t>
            </a:r>
            <a:endParaRPr lang="en-US" u="sng" dirty="0" smtClean="0"/>
          </a:p>
          <a:p>
            <a:pPr marL="0" indent="0" algn="just" eaLnBrk="1" hangingPunct="1"/>
            <a:r>
              <a:rPr lang="en-US" dirty="0" smtClean="0"/>
              <a:t>100% of medical staffs on-site have valid qualifications, certifications as required by law.	</a:t>
            </a:r>
            <a:endParaRPr lang="en-US" dirty="0" smtClean="0"/>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685800" y="0"/>
            <a:ext cx="8077200" cy="1143000"/>
          </a:xfrm>
        </p:spPr>
        <p:txBody>
          <a:bodyPr/>
          <a:lstStyle/>
          <a:p>
            <a:pPr eaLnBrk="1" hangingPunct="1"/>
            <a:r>
              <a:rPr lang="en-US" b="1" dirty="0" smtClean="0">
                <a:solidFill>
                  <a:srgbClr val="008000"/>
                </a:solidFill>
              </a:rPr>
              <a:t>Training Goals</a:t>
            </a:r>
            <a:endParaRPr lang="en-US" b="1" dirty="0" smtClean="0">
              <a:solidFill>
                <a:srgbClr val="008000"/>
              </a:solidFill>
            </a:endParaRPr>
          </a:p>
        </p:txBody>
      </p:sp>
      <p:sp>
        <p:nvSpPr>
          <p:cNvPr id="31746" name="Content Placeholder 2"/>
          <p:cNvSpPr>
            <a:spLocks noGrp="1"/>
          </p:cNvSpPr>
          <p:nvPr>
            <p:ph idx="1"/>
          </p:nvPr>
        </p:nvSpPr>
        <p:spPr>
          <a:xfrm>
            <a:off x="304800" y="1066800"/>
            <a:ext cx="8458200" cy="5486400"/>
          </a:xfrm>
        </p:spPr>
        <p:txBody>
          <a:bodyPr/>
          <a:lstStyle/>
          <a:p>
            <a:pPr algn="just" eaLnBrk="1" hangingPunct="1"/>
            <a:r>
              <a:rPr lang="en-US" sz="2800" dirty="0" smtClean="0"/>
              <a:t>To enhance capacity of staffs working at voluntary rehab centers with:</a:t>
            </a:r>
            <a:endParaRPr lang="en-US" sz="2800" dirty="0" smtClean="0"/>
          </a:p>
          <a:p>
            <a:pPr marL="725488" lvl="1" indent="-361950" algn="just" eaLnBrk="1" hangingPunct="1">
              <a:buFont typeface="Courier New" panose="02070309020205020404" pitchFamily="49" charset="0"/>
              <a:buChar char="o"/>
            </a:pPr>
            <a:r>
              <a:rPr lang="en-US" dirty="0" smtClean="0"/>
              <a:t>Comprehensive awareness on new concepts and new approaches of treatment</a:t>
            </a:r>
          </a:p>
          <a:p>
            <a:pPr marL="725488" lvl="1" indent="-361950" algn="just" eaLnBrk="1" hangingPunct="1">
              <a:buFont typeface="Courier New" panose="02070309020205020404" pitchFamily="49" charset="0"/>
              <a:buChar char="o"/>
            </a:pPr>
            <a:r>
              <a:rPr lang="en-US" dirty="0" smtClean="0"/>
              <a:t>Evidence-based practices, skills, treatment methods.</a:t>
            </a:r>
            <a:endParaRPr lang="en-US" dirty="0" smtClean="0"/>
          </a:p>
          <a:p>
            <a:pPr algn="just" eaLnBrk="1" hangingPunct="1"/>
            <a:r>
              <a:rPr lang="en-US" sz="2800" dirty="0" smtClean="0"/>
              <a:t>To improve the quality, efficiency of rehab services at public centers;</a:t>
            </a:r>
            <a:endParaRPr lang="en-US" sz="2800" dirty="0" smtClean="0"/>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685800" y="0"/>
            <a:ext cx="7772400" cy="914400"/>
          </a:xfrm>
        </p:spPr>
        <p:txBody>
          <a:bodyPr/>
          <a:lstStyle/>
          <a:p>
            <a:pPr eaLnBrk="1" hangingPunct="1"/>
            <a:r>
              <a:rPr lang="en-US" b="1" dirty="0" smtClean="0">
                <a:solidFill>
                  <a:srgbClr val="008000"/>
                </a:solidFill>
              </a:rPr>
              <a:t>Training Needs</a:t>
            </a:r>
            <a:endParaRPr lang="en-US" b="1" dirty="0" smtClean="0">
              <a:solidFill>
                <a:srgbClr val="008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50416494"/>
              </p:ext>
            </p:extLst>
          </p:nvPr>
        </p:nvGraphicFramePr>
        <p:xfrm>
          <a:off x="190494" y="1145381"/>
          <a:ext cx="8763011" cy="5624537"/>
        </p:xfrm>
        <a:graphic>
          <a:graphicData uri="http://schemas.openxmlformats.org/drawingml/2006/table">
            <a:tbl>
              <a:tblPr/>
              <a:tblGrid>
                <a:gridCol w="2095501"/>
                <a:gridCol w="838201"/>
                <a:gridCol w="2209801"/>
                <a:gridCol w="1981202"/>
                <a:gridCol w="1638306"/>
              </a:tblGrid>
              <a:tr h="487363">
                <a:tc rowSpan="2">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FF"/>
                          </a:solidFill>
                          <a:effectLst/>
                          <a:latin typeface="Times New Roman" panose="02020603050405020304" pitchFamily="18" charset="0"/>
                          <a:ea typeface="MS PGothic" panose="020B0600070205080204" pitchFamily="34" charset="-128"/>
                        </a:rPr>
                        <a:t>Group of staffs</a:t>
                      </a:r>
                    </a:p>
                  </a:txBody>
                  <a:tcPr marT="45726" marB="4572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rowSpan="2">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FF"/>
                          </a:solidFill>
                          <a:effectLst/>
                          <a:latin typeface="Times New Roman" panose="02020603050405020304" pitchFamily="18" charset="0"/>
                          <a:ea typeface="MS PGothic" panose="020B0600070205080204" pitchFamily="34" charset="-128"/>
                        </a:rPr>
                        <a:t>No. of staffs </a:t>
                      </a:r>
                      <a:r>
                        <a:rPr kumimoji="0" lang="en-US" sz="2000" b="0" i="0" u="none" strike="noStrike" cap="none" normalizeH="0" baseline="0" dirty="0" smtClean="0">
                          <a:ln>
                            <a:noFill/>
                          </a:ln>
                          <a:solidFill>
                            <a:srgbClr val="FFFFFF"/>
                          </a:solidFill>
                          <a:effectLst/>
                          <a:latin typeface="Times New Roman" panose="02020603050405020304" pitchFamily="18" charset="0"/>
                          <a:ea typeface="MS PGothic" panose="020B0600070205080204" pitchFamily="34" charset="-128"/>
                        </a:rPr>
                        <a:t>(person)</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3">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FF"/>
                          </a:solidFill>
                          <a:effectLst/>
                          <a:latin typeface="Times New Roman" panose="02020603050405020304" pitchFamily="18" charset="0"/>
                          <a:ea typeface="MS PGothic" panose="020B0600070205080204" pitchFamily="34" charset="-128"/>
                        </a:rPr>
                        <a:t>Training needs to year 2020 </a:t>
                      </a:r>
                      <a:r>
                        <a:rPr kumimoji="0" lang="en-US" sz="2000" b="0" i="0" u="none" strike="noStrike" cap="none" normalizeH="0" baseline="0" dirty="0" smtClean="0">
                          <a:ln>
                            <a:noFill/>
                          </a:ln>
                          <a:solidFill>
                            <a:srgbClr val="FFFFFF"/>
                          </a:solidFill>
                          <a:effectLst/>
                          <a:latin typeface="Times New Roman" panose="02020603050405020304" pitchFamily="18" charset="0"/>
                          <a:ea typeface="MS PGothic" panose="020B0600070205080204" pitchFamily="34" charset="-128"/>
                        </a:rPr>
                        <a:t>(person)</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vi-VN"/>
                    </a:p>
                  </a:txBody>
                  <a:tcPr/>
                </a:tc>
                <a:tc hMerge="1">
                  <a:txBody>
                    <a:bodyPr/>
                    <a:lstStyle/>
                    <a:p>
                      <a:endParaRPr lang="vi-VN"/>
                    </a:p>
                  </a:txBody>
                  <a:tcPr/>
                </a:tc>
              </a:tr>
              <a:tr h="1198563">
                <a:tc vMerge="1">
                  <a:txBody>
                    <a:bodyPr/>
                    <a:lstStyle/>
                    <a:p>
                      <a:endParaRPr lang="vi-VN"/>
                    </a:p>
                  </a:txBody>
                  <a:tcPr/>
                </a:tc>
                <a:tc vMerge="1">
                  <a:txBody>
                    <a:bodyPr/>
                    <a:lstStyle/>
                    <a:p>
                      <a:endParaRPr lang="vi-VN"/>
                    </a:p>
                  </a:txBody>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anose="02020603050405020304" pitchFamily="18" charset="0"/>
                          <a:ea typeface="MS PGothic" panose="020B0600070205080204" pitchFamily="34" charset="-128"/>
                        </a:rPr>
                        <a:t>General knowledge on addiction and addiction treatment (90%)</a:t>
                      </a:r>
                    </a:p>
                  </a:txBody>
                  <a:tcPr marT="45726" marB="45726" horzOverflow="overflow">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anose="02020603050405020304" pitchFamily="18" charset="0"/>
                          <a:ea typeface="MS PGothic" panose="020B0600070205080204" pitchFamily="34" charset="-128"/>
                        </a:rPr>
                        <a:t>Professional competence on addiction counseling (100%)</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anose="02020603050405020304" pitchFamily="18" charset="0"/>
                          <a:ea typeface="MS PGothic" panose="020B0600070205080204" pitchFamily="34" charset="-128"/>
                        </a:rPr>
                        <a:t>Medical Professional competence (100%)</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539750">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Administration, management</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1789</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1610</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vi-VN" sz="2400" b="0" i="0" u="none" strike="noStrike" cap="none" normalizeH="0" baseline="0" smtClean="0">
                        <a:ln>
                          <a:noFill/>
                        </a:ln>
                        <a:solidFill>
                          <a:srgbClr val="000000"/>
                        </a:solidFill>
                        <a:effectLst/>
                        <a:latin typeface="Times New Roman" panose="02020603050405020304" pitchFamily="18" charset="0"/>
                        <a:ea typeface="MS PGothic" panose="020B0600070205080204" pitchFamily="34" charset="-128"/>
                      </a:endParaRP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vi-VN" sz="2400" b="0" i="0" u="none" strike="noStrike" cap="none" normalizeH="0" baseline="0" smtClean="0">
                        <a:ln>
                          <a:noFill/>
                        </a:ln>
                        <a:solidFill>
                          <a:srgbClr val="000000"/>
                        </a:solidFill>
                        <a:effectLst/>
                        <a:latin typeface="Times New Roman" panose="02020603050405020304" pitchFamily="18" charset="0"/>
                        <a:ea typeface="MS PGothic" panose="020B0600070205080204" pitchFamily="34" charset="-128"/>
                      </a:endParaRP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539750">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Healthcare</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887</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798</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vi-VN" sz="2400" b="0" i="0" u="none" strike="noStrike" cap="none" normalizeH="0" baseline="0" smtClean="0">
                        <a:ln>
                          <a:noFill/>
                        </a:ln>
                        <a:solidFill>
                          <a:srgbClr val="000000"/>
                        </a:solidFill>
                        <a:effectLst/>
                        <a:latin typeface="Times New Roman" panose="02020603050405020304" pitchFamily="18" charset="0"/>
                        <a:ea typeface="MS PGothic" panose="020B0600070205080204" pitchFamily="34" charset="-128"/>
                      </a:endParaRP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887</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539750">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Counseling</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1045</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940</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1045</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vi-VN" sz="2400" b="0" i="0" u="none" strike="noStrike" cap="none" normalizeH="0" baseline="0" smtClean="0">
                        <a:ln>
                          <a:noFill/>
                        </a:ln>
                        <a:solidFill>
                          <a:srgbClr val="000000"/>
                        </a:solidFill>
                        <a:effectLst/>
                        <a:latin typeface="Times New Roman" panose="02020603050405020304" pitchFamily="18" charset="0"/>
                        <a:ea typeface="MS PGothic" panose="020B0600070205080204" pitchFamily="34" charset="-128"/>
                      </a:endParaRP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539750">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Security</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1863</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1677</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vi-VN" sz="2400" b="0" i="0" u="none" strike="noStrike" cap="none" normalizeH="0" baseline="0" smtClean="0">
                        <a:ln>
                          <a:noFill/>
                        </a:ln>
                        <a:solidFill>
                          <a:srgbClr val="000000"/>
                        </a:solidFill>
                        <a:effectLst/>
                        <a:latin typeface="Times New Roman" panose="02020603050405020304" pitchFamily="18" charset="0"/>
                        <a:ea typeface="MS PGothic" panose="020B0600070205080204" pitchFamily="34" charset="-128"/>
                      </a:endParaRP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vi-VN" sz="2400" b="0" i="0" u="none" strike="noStrike" cap="none" normalizeH="0" baseline="0" smtClean="0">
                        <a:ln>
                          <a:noFill/>
                        </a:ln>
                        <a:solidFill>
                          <a:srgbClr val="000000"/>
                        </a:solidFill>
                        <a:effectLst/>
                        <a:latin typeface="Times New Roman" panose="02020603050405020304" pitchFamily="18" charset="0"/>
                        <a:ea typeface="MS PGothic" panose="020B0600070205080204" pitchFamily="34" charset="-128"/>
                      </a:endParaRP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539750">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Others</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1495</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1346</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vi-VN" sz="2400" b="0" i="0" u="none" strike="noStrike" cap="none" normalizeH="0" baseline="0" smtClean="0">
                        <a:ln>
                          <a:noFill/>
                        </a:ln>
                        <a:solidFill>
                          <a:srgbClr val="000000"/>
                        </a:solidFill>
                        <a:effectLst/>
                        <a:latin typeface="Times New Roman" panose="02020603050405020304" pitchFamily="18" charset="0"/>
                        <a:ea typeface="MS PGothic" panose="020B0600070205080204" pitchFamily="34" charset="-128"/>
                      </a:endParaRP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vi-VN" sz="2400" b="0" i="0" u="none" strike="noStrike" cap="none" normalizeH="0" baseline="0" smtClean="0">
                        <a:ln>
                          <a:noFill/>
                        </a:ln>
                        <a:solidFill>
                          <a:srgbClr val="000000"/>
                        </a:solidFill>
                        <a:effectLst/>
                        <a:latin typeface="Times New Roman" panose="02020603050405020304" pitchFamily="18" charset="0"/>
                        <a:ea typeface="MS PGothic" panose="020B0600070205080204" pitchFamily="34" charset="-128"/>
                      </a:endParaRP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539750">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TOTAL</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7079</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6371</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1045</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eaLnBrk="0" hangingPunct="0">
                        <a:spcBef>
                          <a:spcPct val="20000"/>
                        </a:spcBef>
                        <a:defRPr sz="2800">
                          <a:solidFill>
                            <a:schemeClr val="tx1"/>
                          </a:solidFill>
                          <a:latin typeface="Times New Roman" panose="02020603050405020304" pitchFamily="18" charset="0"/>
                          <a:ea typeface="MS PGothic" panose="020B0600070205080204" pitchFamily="34" charset="-128"/>
                        </a:defRPr>
                      </a:lvl1pPr>
                      <a:lvl2pPr marL="742950" indent="-285750" eaLnBrk="0" hangingPunct="0">
                        <a:spcBef>
                          <a:spcPct val="20000"/>
                        </a:spcBef>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spcBef>
                          <a:spcPct val="20000"/>
                        </a:spcBef>
                        <a:defRPr sz="2000">
                          <a:solidFill>
                            <a:schemeClr val="tx1"/>
                          </a:solidFill>
                          <a:latin typeface="Times New Roman" panose="02020603050405020304" pitchFamily="18" charset="0"/>
                          <a:ea typeface="MS PGothic" panose="020B0600070205080204" pitchFamily="34" charset="-128"/>
                        </a:defRPr>
                      </a:lvl3pPr>
                      <a:lvl4pPr marL="16002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4pPr>
                      <a:lvl5pPr marL="2057400" indent="-228600" eaLnBrk="0" hangingPunct="0">
                        <a:spcBef>
                          <a:spcPct val="20000"/>
                        </a:spcBef>
                        <a:defRPr>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a:solidFill>
                            <a:schemeClr val="tx1"/>
                          </a:solidFill>
                          <a:latin typeface="Times New Roman" panose="02020603050405020304" pitchFamily="18"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887</a:t>
                      </a: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sp>
        <p:nvSpPr>
          <p:cNvPr id="33849" name="TextBox 4"/>
          <p:cNvSpPr txBox="1">
            <a:spLocks noChangeArrowheads="1"/>
          </p:cNvSpPr>
          <p:nvPr/>
        </p:nvSpPr>
        <p:spPr bwMode="auto">
          <a:xfrm>
            <a:off x="381000" y="683418"/>
            <a:ext cx="3505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r>
              <a:rPr lang="en-US" sz="2400" b="1" dirty="0" smtClean="0"/>
              <a:t>FOR QUANTITY</a:t>
            </a:r>
            <a:endParaRPr lang="en-US" sz="2400" b="1" dirty="0"/>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a:xfrm>
            <a:off x="228600" y="152400"/>
            <a:ext cx="8610600" cy="685800"/>
          </a:xfrm>
        </p:spPr>
        <p:txBody>
          <a:bodyPr/>
          <a:lstStyle/>
          <a:p>
            <a:pPr eaLnBrk="1" hangingPunct="1"/>
            <a:r>
              <a:rPr lang="en-US" sz="3200" b="1" dirty="0" smtClean="0">
                <a:solidFill>
                  <a:srgbClr val="008000"/>
                </a:solidFill>
              </a:rPr>
              <a:t>WHAT TO TRAIN?</a:t>
            </a:r>
            <a:endParaRPr lang="en-US" sz="3200" b="1" dirty="0" smtClean="0">
              <a:solidFill>
                <a:srgbClr val="008000"/>
              </a:solidFill>
            </a:endParaRPr>
          </a:p>
        </p:txBody>
      </p:sp>
      <p:sp>
        <p:nvSpPr>
          <p:cNvPr id="35842" name="Content Placeholder 2"/>
          <p:cNvSpPr>
            <a:spLocks noGrp="1"/>
          </p:cNvSpPr>
          <p:nvPr>
            <p:ph idx="1"/>
          </p:nvPr>
        </p:nvSpPr>
        <p:spPr>
          <a:xfrm>
            <a:off x="228600" y="990600"/>
            <a:ext cx="5029200" cy="5461000"/>
          </a:xfrm>
        </p:spPr>
        <p:txBody>
          <a:bodyPr/>
          <a:lstStyle/>
          <a:p>
            <a:pPr marL="457200" indent="-457200" algn="just" eaLnBrk="1" hangingPunct="1">
              <a:buFont typeface="Times New Roman" panose="02020603050405020304" pitchFamily="18" charset="0"/>
              <a:buAutoNum type="arabicPeriod"/>
            </a:pPr>
            <a:r>
              <a:rPr lang="en-US" sz="2200" i="1" dirty="0" smtClean="0"/>
              <a:t>Universal </a:t>
            </a:r>
            <a:r>
              <a:rPr lang="en-US" sz="2200" i="1" dirty="0" smtClean="0"/>
              <a:t>Treatment Curriculum for Substance Use Disorders – </a:t>
            </a:r>
            <a:r>
              <a:rPr lang="en-US" sz="2200" i="1" dirty="0" smtClean="0"/>
              <a:t>UTC </a:t>
            </a:r>
            <a:r>
              <a:rPr lang="en-US" sz="2200" dirty="0" smtClean="0"/>
              <a:t>by U.S</a:t>
            </a:r>
            <a:r>
              <a:rPr lang="en-US" sz="2200" dirty="0" smtClean="0"/>
              <a:t>. Department of State, Bureau for International Narcotics and Law Enforcement Affairs – </a:t>
            </a:r>
            <a:r>
              <a:rPr lang="en-US" sz="2200" dirty="0" smtClean="0"/>
              <a:t>INL:</a:t>
            </a:r>
            <a:endParaRPr lang="en-US" sz="2200" dirty="0" smtClean="0"/>
          </a:p>
          <a:p>
            <a:pPr marL="627063" lvl="1" indent="-363538" algn="just" eaLnBrk="1" hangingPunct="1">
              <a:buFont typeface="Courier New" panose="02070309020205020404" pitchFamily="49" charset="0"/>
              <a:buChar char="o"/>
            </a:pPr>
            <a:r>
              <a:rPr lang="en-US" sz="2200" dirty="0" smtClean="0"/>
              <a:t>Including of 9 volumes on: </a:t>
            </a:r>
            <a:r>
              <a:rPr lang="en-US" sz="2200" dirty="0"/>
              <a:t>Physiology and Pharmacology for Addiction Professionals, Counselling Skills, co-occurring mental and medical </a:t>
            </a:r>
            <a:r>
              <a:rPr lang="en-US" sz="2200" dirty="0"/>
              <a:t>disorders, </a:t>
            </a:r>
            <a:r>
              <a:rPr lang="en-US" sz="2200" dirty="0"/>
              <a:t>Community outreach, Screening</a:t>
            </a:r>
            <a:r>
              <a:rPr lang="en-US" sz="2200" dirty="0"/>
              <a:t>, Intake, Assessment, Treatment </a:t>
            </a:r>
            <a:r>
              <a:rPr lang="en-US" sz="2200" dirty="0"/>
              <a:t>Planning, ethics, working with families, crisis intervention…</a:t>
            </a:r>
          </a:p>
        </p:txBody>
      </p:sp>
      <p:pic>
        <p:nvPicPr>
          <p:cNvPr id="35843" name="Content Placeholder 6" descr="HiRes%20Partic%20thumb%20ASIA%20CVR_10NOV.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1371600"/>
            <a:ext cx="3200400" cy="414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304800" y="228600"/>
            <a:ext cx="8610600" cy="685800"/>
          </a:xfrm>
        </p:spPr>
        <p:txBody>
          <a:bodyPr/>
          <a:lstStyle/>
          <a:p>
            <a:pPr eaLnBrk="1" hangingPunct="1"/>
            <a:r>
              <a:rPr lang="en-US" sz="3200" b="1" dirty="0" smtClean="0">
                <a:solidFill>
                  <a:srgbClr val="008000"/>
                </a:solidFill>
              </a:rPr>
              <a:t>WHAT TO TRAIN?</a:t>
            </a:r>
            <a:endParaRPr lang="en-US" sz="3200" b="1" dirty="0" smtClean="0">
              <a:solidFill>
                <a:srgbClr val="008000"/>
              </a:solidFill>
            </a:endParaRPr>
          </a:p>
        </p:txBody>
      </p:sp>
      <p:sp>
        <p:nvSpPr>
          <p:cNvPr id="37890" name="Content Placeholder 2"/>
          <p:cNvSpPr>
            <a:spLocks noGrp="1"/>
          </p:cNvSpPr>
          <p:nvPr>
            <p:ph idx="1"/>
          </p:nvPr>
        </p:nvSpPr>
        <p:spPr>
          <a:xfrm>
            <a:off x="304800" y="990600"/>
            <a:ext cx="5486400" cy="6172200"/>
          </a:xfrm>
        </p:spPr>
        <p:txBody>
          <a:bodyPr/>
          <a:lstStyle/>
          <a:p>
            <a:pPr marL="457200" indent="-457200" algn="just">
              <a:buFont typeface="Times New Roman" panose="02020603050405020304" pitchFamily="18" charset="0"/>
              <a:buAutoNum type="arabicPeriod" startAt="2"/>
            </a:pPr>
            <a:r>
              <a:rPr lang="en-US" sz="2400" dirty="0" smtClean="0"/>
              <a:t>SAMHSA/CSAT – Treatment Improvement Protocols</a:t>
            </a:r>
            <a:r>
              <a:rPr lang="hr-HR" sz="2400" smtClean="0"/>
              <a:t> </a:t>
            </a:r>
            <a:r>
              <a:rPr lang="hr-HR" sz="2400" smtClean="0"/>
              <a:t>(</a:t>
            </a:r>
            <a:r>
              <a:rPr lang="hr-HR" sz="2400" smtClean="0"/>
              <a:t>TIPs</a:t>
            </a:r>
            <a:r>
              <a:rPr lang="hr-HR" sz="2400" smtClean="0"/>
              <a:t>)</a:t>
            </a:r>
            <a:endParaRPr lang="en-US" sz="2400" dirty="0" smtClean="0"/>
          </a:p>
        </p:txBody>
      </p:sp>
      <p:pic>
        <p:nvPicPr>
          <p:cNvPr id="37891"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29363" y="1066800"/>
            <a:ext cx="2500312"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2"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3124200"/>
            <a:ext cx="2667000" cy="333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3"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04800" y="3595688"/>
            <a:ext cx="2514600"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228600" y="228600"/>
            <a:ext cx="8610600" cy="685800"/>
          </a:xfrm>
        </p:spPr>
        <p:txBody>
          <a:bodyPr/>
          <a:lstStyle/>
          <a:p>
            <a:pPr eaLnBrk="1" hangingPunct="1"/>
            <a:r>
              <a:rPr lang="en-US" sz="3200" b="1" dirty="0" smtClean="0">
                <a:solidFill>
                  <a:srgbClr val="008000"/>
                </a:solidFill>
              </a:rPr>
              <a:t>WHAT TO TRAIN?</a:t>
            </a:r>
            <a:endParaRPr lang="en-US" sz="3200" b="1" dirty="0" smtClean="0">
              <a:solidFill>
                <a:srgbClr val="008000"/>
              </a:solidFill>
            </a:endParaRPr>
          </a:p>
        </p:txBody>
      </p:sp>
      <p:sp>
        <p:nvSpPr>
          <p:cNvPr id="47106" name="Content Placeholder 2"/>
          <p:cNvSpPr>
            <a:spLocks noGrp="1"/>
          </p:cNvSpPr>
          <p:nvPr>
            <p:ph idx="1"/>
          </p:nvPr>
        </p:nvSpPr>
        <p:spPr>
          <a:xfrm>
            <a:off x="22225" y="1066800"/>
            <a:ext cx="5486400" cy="6172200"/>
          </a:xfrm>
        </p:spPr>
        <p:txBody>
          <a:bodyPr/>
          <a:lstStyle/>
          <a:p>
            <a:pPr marL="457200" indent="-457200">
              <a:buFont typeface="Times New Roman" panose="02020603050405020304" pitchFamily="18" charset="0"/>
              <a:buAutoNum type="arabicPeriod" startAt="3"/>
            </a:pPr>
            <a:r>
              <a:rPr lang="en-US" sz="2400" dirty="0" smtClean="0"/>
              <a:t>UNODC’s TREATNET training package:</a:t>
            </a:r>
            <a:endParaRPr lang="en-US" sz="2400" dirty="0" smtClean="0"/>
          </a:p>
          <a:p>
            <a:pPr marL="457200" indent="-457200">
              <a:buFont typeface="Courier New" panose="02070309020205020404" pitchFamily="49" charset="0"/>
              <a:buChar char="o"/>
            </a:pPr>
            <a:r>
              <a:rPr lang="en-US" sz="2400" dirty="0"/>
              <a:t>VOLUME A: Screening, Assessment, and Treatment Planning </a:t>
            </a:r>
            <a:endParaRPr lang="en-US" sz="2400" dirty="0" smtClean="0"/>
          </a:p>
          <a:p>
            <a:pPr marL="457200" indent="-457200">
              <a:buFont typeface="Courier New" panose="02070309020205020404" pitchFamily="49" charset="0"/>
              <a:buChar char="o"/>
            </a:pPr>
            <a:r>
              <a:rPr lang="en-US" sz="2400" dirty="0" smtClean="0"/>
              <a:t>Volume </a:t>
            </a:r>
            <a:r>
              <a:rPr lang="en-US" sz="2400" dirty="0" smtClean="0"/>
              <a:t>B: </a:t>
            </a:r>
            <a:r>
              <a:rPr lang="vi-VN" sz="2400"/>
              <a:t>Elements of Psychosocial </a:t>
            </a:r>
            <a:r>
              <a:rPr lang="vi-VN" sz="2400"/>
              <a:t>Treatment </a:t>
            </a:r>
            <a:endParaRPr lang="en-US" sz="2400" dirty="0" smtClean="0"/>
          </a:p>
          <a:p>
            <a:pPr marL="457200" indent="-457200">
              <a:buFont typeface="Courier New" panose="02070309020205020404" pitchFamily="49" charset="0"/>
              <a:buChar char="o"/>
            </a:pPr>
            <a:r>
              <a:rPr lang="en-US" sz="2400" dirty="0" smtClean="0"/>
              <a:t>Volume </a:t>
            </a:r>
            <a:r>
              <a:rPr lang="en-US" sz="2400" dirty="0" smtClean="0"/>
              <a:t>C: </a:t>
            </a:r>
            <a:r>
              <a:rPr lang="en-US" sz="2400" dirty="0"/>
              <a:t>Addiction Medications and Special Populations </a:t>
            </a:r>
            <a:endParaRPr lang="en-US" sz="2400" dirty="0" smtClean="0"/>
          </a:p>
          <a:p>
            <a:pPr marL="457200" indent="-457200">
              <a:buFont typeface="Courier New" panose="02070309020205020404" pitchFamily="49" charset="0"/>
              <a:buChar char="o"/>
            </a:pPr>
            <a:r>
              <a:rPr lang="en-US" sz="2400" dirty="0" smtClean="0"/>
              <a:t>Volume </a:t>
            </a:r>
            <a:r>
              <a:rPr lang="en-US" sz="2400" dirty="0" smtClean="0"/>
              <a:t>D: </a:t>
            </a:r>
            <a:r>
              <a:rPr lang="vi-VN" sz="2400"/>
              <a:t>Administrative Toolkit</a:t>
            </a:r>
            <a:endParaRPr lang="en-US" sz="2400" dirty="0" smtClean="0"/>
          </a:p>
        </p:txBody>
      </p:sp>
      <p:pic>
        <p:nvPicPr>
          <p:cNvPr id="39939"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1600200"/>
            <a:ext cx="3203575" cy="335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685800" y="457200"/>
            <a:ext cx="7772400" cy="1143000"/>
          </a:xfrm>
        </p:spPr>
        <p:txBody>
          <a:bodyPr>
            <a:normAutofit fontScale="90000"/>
          </a:bodyPr>
          <a:lstStyle/>
          <a:p>
            <a:pPr eaLnBrk="1" hangingPunct="1"/>
            <a:r>
              <a:rPr lang="en-US" sz="3600" b="1" dirty="0" smtClean="0">
                <a:solidFill>
                  <a:srgbClr val="008000"/>
                </a:solidFill>
              </a:rPr>
              <a:t>Network of rehab centers in </a:t>
            </a:r>
            <a:r>
              <a:rPr lang="en-US" sz="3600" b="1" smtClean="0">
                <a:solidFill>
                  <a:srgbClr val="008000"/>
                </a:solidFill>
              </a:rPr>
              <a:t>Vietnam through </a:t>
            </a:r>
            <a:r>
              <a:rPr lang="en-US" sz="3600" b="1" dirty="0" smtClean="0">
                <a:solidFill>
                  <a:srgbClr val="008000"/>
                </a:solidFill>
              </a:rPr>
              <a:t>statistics</a:t>
            </a:r>
            <a:endParaRPr lang="en-US" sz="3600" b="1" dirty="0" smtClean="0">
              <a:solidFill>
                <a:srgbClr val="008000"/>
              </a:solidFill>
            </a:endParaRPr>
          </a:p>
        </p:txBody>
      </p:sp>
      <p:pic>
        <p:nvPicPr>
          <p:cNvPr id="15362"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963738"/>
            <a:ext cx="5791200" cy="433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a:xfrm>
            <a:off x="304800" y="228600"/>
            <a:ext cx="8610600" cy="685800"/>
          </a:xfrm>
        </p:spPr>
        <p:txBody>
          <a:bodyPr/>
          <a:lstStyle/>
          <a:p>
            <a:pPr eaLnBrk="1" hangingPunct="1"/>
            <a:r>
              <a:rPr lang="en-US" sz="3200" b="1" dirty="0" smtClean="0">
                <a:solidFill>
                  <a:srgbClr val="008000"/>
                </a:solidFill>
              </a:rPr>
              <a:t>WHAT TO TRAIN?</a:t>
            </a:r>
            <a:endParaRPr lang="en-US" sz="3200" b="1" dirty="0" smtClean="0">
              <a:solidFill>
                <a:srgbClr val="008000"/>
              </a:solidFill>
            </a:endParaRPr>
          </a:p>
        </p:txBody>
      </p:sp>
      <p:sp>
        <p:nvSpPr>
          <p:cNvPr id="47106" name="Content Placeholder 2"/>
          <p:cNvSpPr>
            <a:spLocks noGrp="1"/>
          </p:cNvSpPr>
          <p:nvPr>
            <p:ph idx="1"/>
          </p:nvPr>
        </p:nvSpPr>
        <p:spPr>
          <a:xfrm>
            <a:off x="152400" y="1066800"/>
            <a:ext cx="5486400" cy="6172200"/>
          </a:xfrm>
        </p:spPr>
        <p:txBody>
          <a:bodyPr/>
          <a:lstStyle/>
          <a:p>
            <a:pPr marL="457200" indent="-457200">
              <a:buFont typeface="Times New Roman" panose="02020603050405020304" pitchFamily="18" charset="0"/>
              <a:buAutoNum type="arabicPeriod" startAt="4"/>
            </a:pPr>
            <a:r>
              <a:rPr lang="en-US" sz="2400" dirty="0" smtClean="0"/>
              <a:t>Some training manuals on addition treatments composed or translated by </a:t>
            </a:r>
            <a:r>
              <a:rPr lang="en-US" sz="2400" dirty="0" smtClean="0"/>
              <a:t>FHI, </a:t>
            </a:r>
            <a:r>
              <a:rPr lang="en-US" sz="2400" dirty="0" smtClean="0"/>
              <a:t>SAMHSA:</a:t>
            </a:r>
            <a:endParaRPr lang="en-US" sz="2400" dirty="0" smtClean="0"/>
          </a:p>
          <a:p>
            <a:pPr marL="457200" indent="-457200">
              <a:buFont typeface="Courier New" panose="02070309020205020404" pitchFamily="49" charset="0"/>
              <a:buChar char="o"/>
            </a:pPr>
            <a:r>
              <a:rPr lang="en-US" sz="2400" dirty="0" smtClean="0"/>
              <a:t>Drugs and Society</a:t>
            </a:r>
            <a:endParaRPr lang="en-US" sz="2400" dirty="0" smtClean="0"/>
          </a:p>
          <a:p>
            <a:pPr marL="457200" indent="-457200">
              <a:buFont typeface="Courier New" panose="02070309020205020404" pitchFamily="49" charset="0"/>
              <a:buChar char="o"/>
            </a:pPr>
            <a:r>
              <a:rPr lang="en-US" sz="2400" dirty="0" smtClean="0"/>
              <a:t>Drug Addiction Counseling</a:t>
            </a:r>
            <a:endParaRPr lang="en-US" sz="2400" dirty="0" smtClean="0"/>
          </a:p>
          <a:p>
            <a:pPr marL="457200" indent="-457200">
              <a:buFont typeface="Courier New" panose="02070309020205020404" pitchFamily="49" charset="0"/>
              <a:buChar char="o"/>
            </a:pPr>
            <a:r>
              <a:rPr lang="en-US" sz="2400" dirty="0" smtClean="0"/>
              <a:t>Case management</a:t>
            </a:r>
            <a:endParaRPr lang="en-US" sz="2400" dirty="0" smtClean="0"/>
          </a:p>
          <a:p>
            <a:pPr marL="457200" indent="-457200">
              <a:buFont typeface="Courier New" panose="02070309020205020404" pitchFamily="49" charset="0"/>
              <a:buChar char="o"/>
            </a:pPr>
            <a:r>
              <a:rPr lang="en-US" sz="2400" dirty="0" smtClean="0"/>
              <a:t>Community outreach</a:t>
            </a:r>
            <a:endParaRPr lang="en-US" sz="2400" dirty="0" smtClean="0"/>
          </a:p>
          <a:p>
            <a:pPr marL="457200" indent="-457200">
              <a:buFont typeface="Courier New" panose="02070309020205020404" pitchFamily="49" charset="0"/>
              <a:buChar char="o"/>
            </a:pPr>
            <a:r>
              <a:rPr lang="en-US" sz="2400" dirty="0" smtClean="0"/>
              <a:t>Continuum of care</a:t>
            </a:r>
            <a:endParaRPr lang="en-US" sz="2400" dirty="0" smtClean="0"/>
          </a:p>
          <a:p>
            <a:pPr marL="457200" indent="-457200">
              <a:buFont typeface="Courier New" panose="02070309020205020404" pitchFamily="49" charset="0"/>
              <a:buChar char="o"/>
            </a:pPr>
            <a:r>
              <a:rPr lang="en-US" sz="2400" dirty="0" smtClean="0"/>
              <a:t>Etc.</a:t>
            </a:r>
            <a:endParaRPr lang="en-US" sz="2400" dirty="0" smtClean="0"/>
          </a:p>
        </p:txBody>
      </p:sp>
      <p:pic>
        <p:nvPicPr>
          <p:cNvPr id="41987"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524000"/>
            <a:ext cx="2884488" cy="394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a:xfrm>
            <a:off x="304800" y="228600"/>
            <a:ext cx="8610600" cy="685800"/>
          </a:xfrm>
        </p:spPr>
        <p:txBody>
          <a:bodyPr/>
          <a:lstStyle/>
          <a:p>
            <a:pPr eaLnBrk="1" hangingPunct="1"/>
            <a:r>
              <a:rPr lang="en-US" sz="3200" b="1" dirty="0" smtClean="0">
                <a:solidFill>
                  <a:srgbClr val="008000"/>
                </a:solidFill>
              </a:rPr>
              <a:t>WHAT TO TRAIN?</a:t>
            </a:r>
            <a:endParaRPr lang="en-US" sz="3200" b="1" dirty="0" smtClean="0">
              <a:solidFill>
                <a:srgbClr val="008000"/>
              </a:solidFill>
            </a:endParaRPr>
          </a:p>
        </p:txBody>
      </p:sp>
      <p:sp>
        <p:nvSpPr>
          <p:cNvPr id="47106" name="Content Placeholder 2"/>
          <p:cNvSpPr>
            <a:spLocks noGrp="1"/>
          </p:cNvSpPr>
          <p:nvPr>
            <p:ph idx="1"/>
          </p:nvPr>
        </p:nvSpPr>
        <p:spPr>
          <a:xfrm>
            <a:off x="152400" y="1143000"/>
            <a:ext cx="5029200" cy="4800600"/>
          </a:xfrm>
        </p:spPr>
        <p:txBody>
          <a:bodyPr/>
          <a:lstStyle/>
          <a:p>
            <a:pPr marL="457200" indent="-457200" algn="just">
              <a:buFont typeface="Times New Roman" panose="02020603050405020304" pitchFamily="18" charset="0"/>
              <a:buAutoNum type="arabicPeriod" startAt="4"/>
            </a:pPr>
            <a:r>
              <a:rPr lang="en-US" sz="2400" dirty="0" smtClean="0"/>
              <a:t>Circular No. 04/2016/TT-BLDTBXH dated 28 April 2016 of the Ministry of Labor - Invalids and Social Affairs on promulgation of the framework of detoxification consult training course:</a:t>
            </a:r>
            <a:endParaRPr lang="en-US" sz="2400" dirty="0" smtClean="0"/>
          </a:p>
          <a:p>
            <a:pPr marL="457200" indent="-457200" algn="just">
              <a:buFont typeface="Courier New" panose="02070309020205020404" pitchFamily="49" charset="0"/>
              <a:buChar char="o"/>
            </a:pPr>
            <a:r>
              <a:rPr lang="en-US" sz="2400" dirty="0" smtClean="0"/>
              <a:t>Basic Training for all staffs working in addiction treatment</a:t>
            </a:r>
            <a:endParaRPr lang="en-US" sz="2400" dirty="0" smtClean="0"/>
          </a:p>
          <a:p>
            <a:pPr marL="457200" indent="-457200" algn="just">
              <a:buFont typeface="Courier New" panose="02070309020205020404" pitchFamily="49" charset="0"/>
              <a:buChar char="o"/>
            </a:pPr>
            <a:r>
              <a:rPr lang="en-US" sz="2400" dirty="0" smtClean="0"/>
              <a:t>Intensive training for counselors</a:t>
            </a:r>
          </a:p>
          <a:p>
            <a:pPr marL="457200" indent="-457200" algn="just">
              <a:buFont typeface="Courier New" panose="02070309020205020404" pitchFamily="49" charset="0"/>
              <a:buChar char="o"/>
            </a:pPr>
            <a:r>
              <a:rPr lang="en-US" sz="2400" dirty="0" smtClean="0"/>
              <a:t>Intensive training for social workers</a:t>
            </a:r>
            <a:endParaRPr lang="en-US" sz="2400" dirty="0" smtClean="0"/>
          </a:p>
        </p:txBody>
      </p:sp>
      <p:pic>
        <p:nvPicPr>
          <p:cNvPr id="44035"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1143000"/>
            <a:ext cx="3530600" cy="499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ctrTitle"/>
          </p:nvPr>
        </p:nvSpPr>
        <p:spPr>
          <a:xfrm>
            <a:off x="304800" y="152400"/>
            <a:ext cx="8458200" cy="1066800"/>
          </a:xfrm>
        </p:spPr>
        <p:txBody>
          <a:bodyPr/>
          <a:lstStyle/>
          <a:p>
            <a:pPr eaLnBrk="1" hangingPunct="1"/>
            <a:r>
              <a:rPr lang="en-US" sz="3600" b="1" dirty="0" smtClean="0">
                <a:solidFill>
                  <a:srgbClr val="008000"/>
                </a:solidFill>
              </a:rPr>
              <a:t>Basic training contents for staffs working at voluntary rehab centers</a:t>
            </a:r>
            <a:endParaRPr lang="en-US" sz="3600" b="1" dirty="0" smtClean="0">
              <a:solidFill>
                <a:srgbClr val="008000"/>
              </a:solidFill>
            </a:endParaRPr>
          </a:p>
        </p:txBody>
      </p:sp>
      <p:sp>
        <p:nvSpPr>
          <p:cNvPr id="46082" name="Subtitle 1"/>
          <p:cNvSpPr>
            <a:spLocks noGrp="1"/>
          </p:cNvSpPr>
          <p:nvPr>
            <p:ph type="subTitle" idx="1"/>
          </p:nvPr>
        </p:nvSpPr>
        <p:spPr>
          <a:xfrm>
            <a:off x="914400" y="1524000"/>
            <a:ext cx="7543800" cy="4114800"/>
          </a:xfrm>
        </p:spPr>
        <p:txBody>
          <a:bodyPr/>
          <a:lstStyle/>
          <a:p>
            <a:pPr marL="514350" indent="-514350" algn="just" eaLnBrk="1" hangingPunct="1">
              <a:spcBef>
                <a:spcPct val="0"/>
              </a:spcBef>
              <a:spcAft>
                <a:spcPts val="300"/>
              </a:spcAft>
              <a:buFont typeface="Times New Roman" panose="02020603050405020304" pitchFamily="18" charset="0"/>
              <a:buAutoNum type="arabicPeriod"/>
            </a:pPr>
            <a:r>
              <a:rPr lang="en-US" sz="2400" dirty="0" smtClean="0"/>
              <a:t>Basic knowledge on drugs</a:t>
            </a:r>
            <a:endParaRPr lang="en-US" sz="2400" dirty="0" smtClean="0"/>
          </a:p>
          <a:p>
            <a:pPr marL="514350" indent="-514350" algn="just" eaLnBrk="1" hangingPunct="1">
              <a:spcBef>
                <a:spcPct val="0"/>
              </a:spcBef>
              <a:spcAft>
                <a:spcPts val="300"/>
              </a:spcAft>
              <a:buFont typeface="Times New Roman" panose="02020603050405020304" pitchFamily="18" charset="0"/>
              <a:buAutoNum type="arabicPeriod"/>
            </a:pPr>
            <a:r>
              <a:rPr lang="fr-FR" sz="2400" dirty="0" smtClean="0"/>
              <a:t>Screening, Assessment and treatment planning</a:t>
            </a:r>
            <a:endParaRPr lang="en-US" sz="2400" dirty="0" smtClean="0"/>
          </a:p>
          <a:p>
            <a:pPr marL="514350" indent="-514350" algn="just" eaLnBrk="1" hangingPunct="1">
              <a:spcBef>
                <a:spcPct val="0"/>
              </a:spcBef>
              <a:spcAft>
                <a:spcPts val="300"/>
              </a:spcAft>
              <a:buFont typeface="Times New Roman" panose="02020603050405020304" pitchFamily="18" charset="0"/>
              <a:buAutoNum type="arabicPeriod"/>
            </a:pPr>
            <a:r>
              <a:rPr lang="en-US" sz="2400" dirty="0" smtClean="0"/>
              <a:t>Addiction counseling</a:t>
            </a:r>
          </a:p>
          <a:p>
            <a:pPr marL="514350" indent="-514350" algn="just" eaLnBrk="1" hangingPunct="1">
              <a:spcBef>
                <a:spcPct val="0"/>
              </a:spcBef>
              <a:spcAft>
                <a:spcPts val="300"/>
              </a:spcAft>
              <a:buFont typeface="Times New Roman" panose="02020603050405020304" pitchFamily="18" charset="0"/>
              <a:buAutoNum type="arabicPeriod"/>
            </a:pPr>
            <a:r>
              <a:rPr lang="en-US" sz="2400" dirty="0" smtClean="0"/>
              <a:t>Case management  </a:t>
            </a:r>
            <a:endParaRPr lang="en-US" sz="2400" dirty="0" smtClean="0"/>
          </a:p>
          <a:p>
            <a:pPr marL="514350" indent="-514350" algn="just" eaLnBrk="1" hangingPunct="1">
              <a:spcBef>
                <a:spcPct val="0"/>
              </a:spcBef>
              <a:spcAft>
                <a:spcPts val="300"/>
              </a:spcAft>
              <a:buFont typeface="Times New Roman" panose="02020603050405020304" pitchFamily="18" charset="0"/>
              <a:buAutoNum type="arabicPeriod"/>
            </a:pPr>
            <a:r>
              <a:rPr lang="en-US" sz="2400" dirty="0" smtClean="0"/>
              <a:t>Community outreach</a:t>
            </a:r>
            <a:endParaRPr lang="en-US" sz="2400" dirty="0" smtClean="0"/>
          </a:p>
          <a:p>
            <a:pPr marL="514350" indent="-514350" algn="just" eaLnBrk="1" hangingPunct="1">
              <a:spcBef>
                <a:spcPct val="0"/>
              </a:spcBef>
              <a:spcAft>
                <a:spcPts val="300"/>
              </a:spcAft>
              <a:buFont typeface="Times New Roman" panose="02020603050405020304" pitchFamily="18" charset="0"/>
              <a:buAutoNum type="arabicPeriod"/>
            </a:pPr>
            <a:r>
              <a:rPr lang="en-US" sz="2400" dirty="0" smtClean="0"/>
              <a:t>Post-treatment care</a:t>
            </a:r>
            <a:endParaRPr lang="en-US" sz="2400" dirty="0" smtClean="0"/>
          </a:p>
          <a:p>
            <a:pPr marL="514350" indent="-514350" algn="just" eaLnBrk="1" hangingPunct="1">
              <a:spcBef>
                <a:spcPct val="0"/>
              </a:spcBef>
              <a:spcAft>
                <a:spcPts val="300"/>
              </a:spcAft>
              <a:buFont typeface="Times New Roman" panose="02020603050405020304" pitchFamily="18" charset="0"/>
              <a:buAutoNum type="arabicPeriod"/>
            </a:pPr>
            <a:r>
              <a:rPr lang="en-US" sz="2400" dirty="0" smtClean="0"/>
              <a:t>Technical supervision and assistance</a:t>
            </a:r>
            <a:endParaRPr lang="en-US" sz="2400" dirty="0" smtClean="0"/>
          </a:p>
          <a:p>
            <a:pPr marL="514350" indent="-514350" algn="just" eaLnBrk="1" hangingPunct="1">
              <a:spcBef>
                <a:spcPct val="0"/>
              </a:spcBef>
              <a:spcAft>
                <a:spcPts val="300"/>
              </a:spcAft>
              <a:buFont typeface="Times New Roman" panose="02020603050405020304" pitchFamily="18" charset="0"/>
              <a:buAutoNum type="arabicPeriod"/>
            </a:pPr>
            <a:r>
              <a:rPr lang="en-US" sz="2400" dirty="0" smtClean="0"/>
              <a:t>Working skills with family</a:t>
            </a:r>
            <a:endParaRPr lang="en-US" sz="2400" dirty="0" smtClean="0"/>
          </a:p>
          <a:p>
            <a:pPr marL="514350" indent="-514350" algn="just" eaLnBrk="1" hangingPunct="1">
              <a:spcBef>
                <a:spcPct val="0"/>
              </a:spcBef>
              <a:spcAft>
                <a:spcPts val="300"/>
              </a:spcAft>
              <a:buFont typeface="Times New Roman" panose="02020603050405020304" pitchFamily="18" charset="0"/>
              <a:buAutoNum type="arabicPeriod"/>
            </a:pPr>
            <a:r>
              <a:rPr lang="en-US" sz="2400" dirty="0" smtClean="0"/>
              <a:t>Motivational Interviewing</a:t>
            </a:r>
            <a:endParaRPr lang="en-US" sz="2400" dirty="0" smtClean="0"/>
          </a:p>
          <a:p>
            <a:pPr marL="514350" indent="-514350" algn="just" eaLnBrk="1" hangingPunct="1">
              <a:spcBef>
                <a:spcPct val="0"/>
              </a:spcBef>
              <a:spcAft>
                <a:spcPts val="300"/>
              </a:spcAft>
              <a:buFont typeface="Times New Roman" panose="02020603050405020304" pitchFamily="18" charset="0"/>
              <a:buAutoNum type="arabicPeriod"/>
            </a:pPr>
            <a:r>
              <a:rPr lang="en-US" sz="2400" dirty="0" smtClean="0"/>
              <a:t>Team management and operation skills</a:t>
            </a:r>
            <a:endParaRPr lang="en-US" sz="2400" dirty="0" smtClean="0"/>
          </a:p>
          <a:p>
            <a:pPr marL="514350" indent="-514350" algn="just" eaLnBrk="1" hangingPunct="1">
              <a:spcAft>
                <a:spcPts val="600"/>
              </a:spcAft>
              <a:buFont typeface="Times New Roman" panose="02020603050405020304" pitchFamily="18" charset="0"/>
              <a:buAutoNum type="arabicPeriod"/>
            </a:pPr>
            <a:endParaRPr lang="en-US" sz="2400" dirty="0" smtClean="0"/>
          </a:p>
        </p:txBody>
      </p:sp>
      <p:pic>
        <p:nvPicPr>
          <p:cNvPr id="46083" name="Picture 22"/>
          <p:cNvPicPr>
            <a:picLocks noGrp="1" noChangeAspect="1" noChangeArrowheads="1"/>
          </p:cNvPicPr>
          <p:nvPr>
            <p:ph idx="4294967295"/>
          </p:nvPr>
        </p:nvPicPr>
        <p:blipFill>
          <a:blip r:embed="rId2" cstate="print">
            <a:extLst>
              <a:ext uri="{28A0092B-C50C-407E-A947-70E740481C1C}">
                <a14:useLocalDpi xmlns:a14="http://schemas.microsoft.com/office/drawing/2010/main" val="0"/>
              </a:ext>
            </a:extLst>
          </a:blip>
          <a:srcRect l="-12779" r="-12779"/>
          <a:stretch>
            <a:fillRect/>
          </a:stretch>
        </p:blipFill>
        <p:spPr>
          <a:xfrm>
            <a:off x="5834063" y="4953000"/>
            <a:ext cx="3309937" cy="1752600"/>
          </a:xfrm>
          <a:noFill/>
        </p:spPr>
      </p:pic>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381000" y="0"/>
            <a:ext cx="8382000" cy="914400"/>
          </a:xfrm>
        </p:spPr>
        <p:txBody>
          <a:bodyPr>
            <a:noAutofit/>
          </a:bodyPr>
          <a:lstStyle/>
          <a:p>
            <a:pPr eaLnBrk="1" hangingPunct="1"/>
            <a:r>
              <a:rPr lang="en-US" sz="3200" b="1" dirty="0" smtClean="0">
                <a:solidFill>
                  <a:srgbClr val="008000"/>
                </a:solidFill>
              </a:rPr>
              <a:t>Percentage of staff got trained on addiction treatment</a:t>
            </a:r>
            <a:endParaRPr lang="en-US" sz="3200" b="1" dirty="0" smtClean="0">
              <a:solidFill>
                <a:srgbClr val="008000"/>
              </a:solidFill>
            </a:endParaRPr>
          </a:p>
        </p:txBody>
      </p:sp>
      <p:graphicFrame>
        <p:nvGraphicFramePr>
          <p:cNvPr id="2" name="Content Placeholder 2"/>
          <p:cNvGraphicFramePr>
            <a:graphicFrameLocks noGrp="1"/>
          </p:cNvGraphicFramePr>
          <p:nvPr>
            <p:ph idx="1"/>
            <p:extLst>
              <p:ext uri="{D42A27DB-BD31-4B8C-83A1-F6EECF244321}">
                <p14:modId xmlns:p14="http://schemas.microsoft.com/office/powerpoint/2010/main" val="133330962"/>
              </p:ext>
            </p:extLst>
          </p:nvPr>
        </p:nvGraphicFramePr>
        <p:xfrm>
          <a:off x="0" y="1066800"/>
          <a:ext cx="8999538" cy="5791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a:xfrm>
            <a:off x="685800" y="457200"/>
            <a:ext cx="7543800" cy="1676400"/>
          </a:xfrm>
        </p:spPr>
        <p:txBody>
          <a:bodyPr/>
          <a:lstStyle/>
          <a:p>
            <a:pPr eaLnBrk="1" hangingPunct="1"/>
            <a:r>
              <a:rPr lang="en-US" sz="3200" b="1" dirty="0" smtClean="0">
                <a:solidFill>
                  <a:srgbClr val="008000"/>
                </a:solidFill>
              </a:rPr>
              <a:t>ASSESSMENT of staffs in voluntary rehab centers on knowledge and skills in addiction treatment</a:t>
            </a:r>
            <a:endParaRPr lang="en-US" sz="3200" b="1" dirty="0" smtClean="0">
              <a:solidFill>
                <a:srgbClr val="008000"/>
              </a:solidFill>
            </a:endParaRPr>
          </a:p>
        </p:txBody>
      </p:sp>
      <p:pic>
        <p:nvPicPr>
          <p:cNvPr id="49154" name="Content Placeholder 4"/>
          <p:cNvPicPr>
            <a:picLocks noGrp="1"/>
          </p:cNvPicPr>
          <p:nvPr>
            <p:ph idx="1"/>
          </p:nvPr>
        </p:nvPicPr>
        <p:blipFill>
          <a:blip r:embed="rId2" cstate="print">
            <a:extLst>
              <a:ext uri="{28A0092B-C50C-407E-A947-70E740481C1C}">
                <a14:useLocalDpi xmlns:a14="http://schemas.microsoft.com/office/drawing/2010/main" val="0"/>
              </a:ext>
            </a:extLst>
          </a:blip>
          <a:srcRect l="-45480" r="-45480"/>
          <a:stretch>
            <a:fillRect/>
          </a:stretch>
        </p:blipFill>
        <p:spPr>
          <a:xfrm>
            <a:off x="685800" y="2743200"/>
            <a:ext cx="7772400" cy="4114800"/>
          </a:xfrm>
        </p:spPr>
      </p:pic>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457200" y="228600"/>
            <a:ext cx="8153400" cy="1143000"/>
          </a:xfrm>
        </p:spPr>
        <p:txBody>
          <a:bodyPr>
            <a:noAutofit/>
          </a:bodyPr>
          <a:lstStyle/>
          <a:p>
            <a:pPr eaLnBrk="1" hangingPunct="1"/>
            <a:r>
              <a:rPr lang="en-US" sz="3200" b="1" dirty="0" smtClean="0">
                <a:solidFill>
                  <a:srgbClr val="FF0000"/>
                </a:solidFill>
              </a:rPr>
              <a:t>Level of importance </a:t>
            </a:r>
            <a:r>
              <a:rPr lang="en-US" sz="3200" b="1" dirty="0" smtClean="0">
                <a:solidFill>
                  <a:srgbClr val="008000"/>
                </a:solidFill>
              </a:rPr>
              <a:t>of addiction treatment knowledge and skills</a:t>
            </a:r>
            <a:endParaRPr lang="en-US" sz="3200" b="1" dirty="0" smtClean="0">
              <a:solidFill>
                <a:srgbClr val="008000"/>
              </a:solidFill>
            </a:endParaRPr>
          </a:p>
        </p:txBody>
      </p:sp>
      <p:sp>
        <p:nvSpPr>
          <p:cNvPr id="50179" name="TextBox 2"/>
          <p:cNvSpPr txBox="1">
            <a:spLocks noChangeArrowheads="1"/>
          </p:cNvSpPr>
          <p:nvPr/>
        </p:nvSpPr>
        <p:spPr bwMode="auto">
          <a:xfrm>
            <a:off x="-1220788" y="1781175"/>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endParaRPr lang="vi-VN"/>
          </a:p>
        </p:txBody>
      </p:sp>
      <p:graphicFrame>
        <p:nvGraphicFramePr>
          <p:cNvPr id="4" name="Chart 3"/>
          <p:cNvGraphicFramePr/>
          <p:nvPr>
            <p:extLst>
              <p:ext uri="{D42A27DB-BD31-4B8C-83A1-F6EECF244321}">
                <p14:modId xmlns:p14="http://schemas.microsoft.com/office/powerpoint/2010/main" val="966639303"/>
              </p:ext>
            </p:extLst>
          </p:nvPr>
        </p:nvGraphicFramePr>
        <p:xfrm>
          <a:off x="990600" y="1397000"/>
          <a:ext cx="7239000" cy="4851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228600" y="228600"/>
            <a:ext cx="8686800" cy="1143000"/>
          </a:xfrm>
        </p:spPr>
        <p:txBody>
          <a:bodyPr>
            <a:noAutofit/>
          </a:bodyPr>
          <a:lstStyle/>
          <a:p>
            <a:pPr eaLnBrk="1" hangingPunct="1"/>
            <a:r>
              <a:rPr lang="en-US" sz="3200" b="1" dirty="0" smtClean="0">
                <a:solidFill>
                  <a:srgbClr val="FF0000"/>
                </a:solidFill>
              </a:rPr>
              <a:t>Level of confidence </a:t>
            </a:r>
            <a:r>
              <a:rPr lang="en-US" sz="3200" b="1" dirty="0" smtClean="0">
                <a:solidFill>
                  <a:srgbClr val="008000"/>
                </a:solidFill>
              </a:rPr>
              <a:t>in practicing knowledge, skills on addiction treatment</a:t>
            </a:r>
            <a:endParaRPr lang="en-US" sz="3200" b="1" dirty="0" smtClean="0">
              <a:solidFill>
                <a:srgbClr val="008000"/>
              </a:solidFill>
            </a:endParaRPr>
          </a:p>
        </p:txBody>
      </p:sp>
      <p:sp>
        <p:nvSpPr>
          <p:cNvPr id="52227" name="TextBox 2"/>
          <p:cNvSpPr txBox="1">
            <a:spLocks noChangeArrowheads="1"/>
          </p:cNvSpPr>
          <p:nvPr/>
        </p:nvSpPr>
        <p:spPr bwMode="auto">
          <a:xfrm>
            <a:off x="-1220788" y="1781175"/>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endParaRPr lang="vi-VN"/>
          </a:p>
        </p:txBody>
      </p:sp>
      <p:graphicFrame>
        <p:nvGraphicFramePr>
          <p:cNvPr id="4" name="Chart 3"/>
          <p:cNvGraphicFramePr/>
          <p:nvPr>
            <p:extLst>
              <p:ext uri="{D42A27DB-BD31-4B8C-83A1-F6EECF244321}">
                <p14:modId xmlns:p14="http://schemas.microsoft.com/office/powerpoint/2010/main" val="1151598815"/>
              </p:ext>
            </p:extLst>
          </p:nvPr>
        </p:nvGraphicFramePr>
        <p:xfrm>
          <a:off x="533400" y="1219200"/>
          <a:ext cx="8001000" cy="5029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152400" y="228600"/>
            <a:ext cx="8839200" cy="1143000"/>
          </a:xfrm>
        </p:spPr>
        <p:txBody>
          <a:bodyPr>
            <a:noAutofit/>
          </a:bodyPr>
          <a:lstStyle/>
          <a:p>
            <a:pPr eaLnBrk="1" hangingPunct="1"/>
            <a:r>
              <a:rPr lang="en-US" sz="3200" b="1" dirty="0" smtClean="0">
                <a:solidFill>
                  <a:srgbClr val="FF0000"/>
                </a:solidFill>
              </a:rPr>
              <a:t>Frequency of need to be </a:t>
            </a:r>
            <a:r>
              <a:rPr lang="en-US" sz="3200" b="1" dirty="0">
                <a:solidFill>
                  <a:srgbClr val="FF0000"/>
                </a:solidFill>
              </a:rPr>
              <a:t>s</a:t>
            </a:r>
            <a:r>
              <a:rPr lang="en-US" sz="3200" b="1" dirty="0" smtClean="0">
                <a:solidFill>
                  <a:srgbClr val="FF0000"/>
                </a:solidFill>
              </a:rPr>
              <a:t>upported by colleagues </a:t>
            </a:r>
            <a:r>
              <a:rPr lang="en-US" sz="3200" b="1" dirty="0" smtClean="0">
                <a:solidFill>
                  <a:srgbClr val="008000"/>
                </a:solidFill>
              </a:rPr>
              <a:t>on knowledge, skills in addiction treatment</a:t>
            </a:r>
            <a:endParaRPr lang="en-US" sz="3200" b="1" dirty="0" smtClean="0">
              <a:solidFill>
                <a:srgbClr val="008000"/>
              </a:solidFill>
            </a:endParaRPr>
          </a:p>
        </p:txBody>
      </p:sp>
      <p:sp>
        <p:nvSpPr>
          <p:cNvPr id="54275" name="TextBox 2"/>
          <p:cNvSpPr txBox="1">
            <a:spLocks noChangeArrowheads="1"/>
          </p:cNvSpPr>
          <p:nvPr/>
        </p:nvSpPr>
        <p:spPr bwMode="auto">
          <a:xfrm>
            <a:off x="-1220788" y="1781175"/>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endParaRPr lang="vi-VN"/>
          </a:p>
        </p:txBody>
      </p:sp>
      <p:graphicFrame>
        <p:nvGraphicFramePr>
          <p:cNvPr id="5" name="Chart 4"/>
          <p:cNvGraphicFramePr/>
          <p:nvPr>
            <p:extLst>
              <p:ext uri="{D42A27DB-BD31-4B8C-83A1-F6EECF244321}">
                <p14:modId xmlns:p14="http://schemas.microsoft.com/office/powerpoint/2010/main" val="1650720911"/>
              </p:ext>
            </p:extLst>
          </p:nvPr>
        </p:nvGraphicFramePr>
        <p:xfrm>
          <a:off x="533400" y="1600200"/>
          <a:ext cx="8001000" cy="4648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152400" y="228600"/>
            <a:ext cx="8839200" cy="1143000"/>
          </a:xfrm>
        </p:spPr>
        <p:txBody>
          <a:bodyPr>
            <a:noAutofit/>
          </a:bodyPr>
          <a:lstStyle/>
          <a:p>
            <a:pPr eaLnBrk="1" hangingPunct="1"/>
            <a:r>
              <a:rPr lang="en-US" sz="3200" b="1" dirty="0" smtClean="0">
                <a:solidFill>
                  <a:srgbClr val="FF0000"/>
                </a:solidFill>
              </a:rPr>
              <a:t>Level of need to be </a:t>
            </a:r>
            <a:r>
              <a:rPr lang="en-US" sz="3200" b="1" smtClean="0">
                <a:solidFill>
                  <a:srgbClr val="FF0000"/>
                </a:solidFill>
              </a:rPr>
              <a:t>trained</a:t>
            </a:r>
            <a:r>
              <a:rPr lang="en-US" sz="3200" b="1">
                <a:solidFill>
                  <a:srgbClr val="008000"/>
                </a:solidFill>
              </a:rPr>
              <a:t> with </a:t>
            </a:r>
            <a:r>
              <a:rPr lang="en-US" sz="3200" b="1" smtClean="0">
                <a:solidFill>
                  <a:srgbClr val="008000"/>
                </a:solidFill>
              </a:rPr>
              <a:t>knowledge </a:t>
            </a:r>
            <a:r>
              <a:rPr lang="en-US" sz="3200" b="1" dirty="0" smtClean="0">
                <a:solidFill>
                  <a:srgbClr val="008000"/>
                </a:solidFill>
              </a:rPr>
              <a:t>and skills in addiction treatment</a:t>
            </a:r>
            <a:endParaRPr lang="en-US" sz="3200" b="1" dirty="0" smtClean="0">
              <a:solidFill>
                <a:srgbClr val="008000"/>
              </a:solidFill>
            </a:endParaRPr>
          </a:p>
        </p:txBody>
      </p:sp>
      <p:sp>
        <p:nvSpPr>
          <p:cNvPr id="56323" name="TextBox 2"/>
          <p:cNvSpPr txBox="1">
            <a:spLocks noChangeArrowheads="1"/>
          </p:cNvSpPr>
          <p:nvPr/>
        </p:nvSpPr>
        <p:spPr bwMode="auto">
          <a:xfrm>
            <a:off x="-1220788" y="1781175"/>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endParaRPr lang="vi-VN"/>
          </a:p>
        </p:txBody>
      </p:sp>
      <p:graphicFrame>
        <p:nvGraphicFramePr>
          <p:cNvPr id="5" name="Chart 4"/>
          <p:cNvGraphicFramePr/>
          <p:nvPr>
            <p:extLst>
              <p:ext uri="{D42A27DB-BD31-4B8C-83A1-F6EECF244321}">
                <p14:modId xmlns:p14="http://schemas.microsoft.com/office/powerpoint/2010/main" val="2999820135"/>
              </p:ext>
            </p:extLst>
          </p:nvPr>
        </p:nvGraphicFramePr>
        <p:xfrm>
          <a:off x="571500" y="1600200"/>
          <a:ext cx="8001000" cy="4648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a:xfrm>
            <a:off x="685800" y="457200"/>
            <a:ext cx="7543800" cy="1676400"/>
          </a:xfrm>
        </p:spPr>
        <p:txBody>
          <a:bodyPr/>
          <a:lstStyle/>
          <a:p>
            <a:pPr eaLnBrk="1" hangingPunct="1"/>
            <a:r>
              <a:rPr lang="en-US" sz="3200" b="1" dirty="0" smtClean="0">
                <a:solidFill>
                  <a:srgbClr val="008000"/>
                </a:solidFill>
              </a:rPr>
              <a:t>RECOMMENDATIONS of staffs in voluntary rehab centers on organizing professional trainings, courses on treatment addiction</a:t>
            </a:r>
            <a:endParaRPr lang="en-US" sz="3200" b="1" dirty="0" smtClean="0">
              <a:solidFill>
                <a:srgbClr val="008000"/>
              </a:solidFill>
            </a:endParaRPr>
          </a:p>
        </p:txBody>
      </p:sp>
      <p:pic>
        <p:nvPicPr>
          <p:cNvPr id="58370" name="Content Placeholder 4"/>
          <p:cNvPicPr>
            <a:picLocks noGrp="1"/>
          </p:cNvPicPr>
          <p:nvPr>
            <p:ph idx="1"/>
          </p:nvPr>
        </p:nvPicPr>
        <p:blipFill>
          <a:blip r:embed="rId2" cstate="print">
            <a:extLst>
              <a:ext uri="{28A0092B-C50C-407E-A947-70E740481C1C}">
                <a14:useLocalDpi xmlns:a14="http://schemas.microsoft.com/office/drawing/2010/main" val="0"/>
              </a:ext>
            </a:extLst>
          </a:blip>
          <a:srcRect l="-45480" r="-45480"/>
          <a:stretch>
            <a:fillRect/>
          </a:stretch>
        </p:blipFill>
        <p:spPr>
          <a:xfrm>
            <a:off x="685800" y="2743200"/>
            <a:ext cx="7772400" cy="4114800"/>
          </a:xfrm>
        </p:spPr>
      </p:pic>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839455093"/>
              </p:ext>
            </p:extLst>
          </p:nvPr>
        </p:nvGraphicFramePr>
        <p:xfrm>
          <a:off x="49483" y="228600"/>
          <a:ext cx="8991600"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386" name="TextBox 1"/>
          <p:cNvSpPr txBox="1">
            <a:spLocks noChangeArrowheads="1"/>
          </p:cNvSpPr>
          <p:nvPr/>
        </p:nvSpPr>
        <p:spPr bwMode="auto">
          <a:xfrm>
            <a:off x="152400" y="6324600"/>
            <a:ext cx="70583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r>
              <a:rPr lang="en-US" sz="1800" dirty="0" smtClean="0"/>
              <a:t>Sources: Department of Social Evils Prevention (DSEP), Dec 2016</a:t>
            </a:r>
            <a:r>
              <a:rPr lang="en-US" sz="1800" dirty="0"/>
              <a:t>.</a:t>
            </a:r>
          </a:p>
        </p:txBody>
      </p:sp>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685800" y="0"/>
            <a:ext cx="7772400" cy="914400"/>
          </a:xfrm>
        </p:spPr>
        <p:txBody>
          <a:bodyPr>
            <a:normAutofit/>
          </a:bodyPr>
          <a:lstStyle/>
          <a:p>
            <a:pPr eaLnBrk="1" hangingPunct="1"/>
            <a:r>
              <a:rPr lang="en-US" sz="4000" b="1" dirty="0" smtClean="0">
                <a:solidFill>
                  <a:srgbClr val="008000"/>
                </a:solidFill>
              </a:rPr>
              <a:t>Best model of trainings</a:t>
            </a:r>
            <a:endParaRPr lang="en-US" sz="4000" b="1" dirty="0" smtClean="0">
              <a:solidFill>
                <a:srgbClr val="008000"/>
              </a:solidFill>
            </a:endParaRPr>
          </a:p>
        </p:txBody>
      </p:sp>
      <p:sp>
        <p:nvSpPr>
          <p:cNvPr id="4" name="TextBox 1"/>
          <p:cNvSpPr txBox="1">
            <a:spLocks noChangeArrowheads="1"/>
          </p:cNvSpPr>
          <p:nvPr/>
        </p:nvSpPr>
        <p:spPr bwMode="auto">
          <a:xfrm>
            <a:off x="0" y="6248400"/>
            <a:ext cx="34378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r>
              <a:rPr lang="en-US" sz="1800" dirty="0" smtClean="0"/>
              <a:t>Sources: Theme CB2016-10-15</a:t>
            </a:r>
          </a:p>
        </p:txBody>
      </p:sp>
      <p:graphicFrame>
        <p:nvGraphicFramePr>
          <p:cNvPr id="5" name="Chart 4"/>
          <p:cNvGraphicFramePr/>
          <p:nvPr>
            <p:extLst>
              <p:ext uri="{D42A27DB-BD31-4B8C-83A1-F6EECF244321}">
                <p14:modId xmlns:p14="http://schemas.microsoft.com/office/powerpoint/2010/main" val="1124607760"/>
              </p:ext>
            </p:extLst>
          </p:nvPr>
        </p:nvGraphicFramePr>
        <p:xfrm>
          <a:off x="228600" y="914400"/>
          <a:ext cx="8686800" cy="524406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685800" y="0"/>
            <a:ext cx="7772400" cy="914400"/>
          </a:xfrm>
        </p:spPr>
        <p:txBody>
          <a:bodyPr>
            <a:normAutofit/>
          </a:bodyPr>
          <a:lstStyle/>
          <a:p>
            <a:pPr eaLnBrk="1" hangingPunct="1"/>
            <a:r>
              <a:rPr lang="en-US" sz="4000" b="1" dirty="0" smtClean="0">
                <a:solidFill>
                  <a:srgbClr val="008000"/>
                </a:solidFill>
              </a:rPr>
              <a:t>Best duration for a training</a:t>
            </a:r>
            <a:endParaRPr lang="en-US" sz="4000" b="1" dirty="0" smtClean="0">
              <a:solidFill>
                <a:srgbClr val="008000"/>
              </a:solidFill>
            </a:endParaRPr>
          </a:p>
        </p:txBody>
      </p:sp>
      <p:sp>
        <p:nvSpPr>
          <p:cNvPr id="4" name="TextBox 1"/>
          <p:cNvSpPr txBox="1">
            <a:spLocks noChangeArrowheads="1"/>
          </p:cNvSpPr>
          <p:nvPr/>
        </p:nvSpPr>
        <p:spPr bwMode="auto">
          <a:xfrm>
            <a:off x="0" y="6248400"/>
            <a:ext cx="34378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r>
              <a:rPr lang="en-US" sz="1800" dirty="0" smtClean="0"/>
              <a:t>Sources: Theme CB2016-10-15</a:t>
            </a:r>
          </a:p>
        </p:txBody>
      </p:sp>
      <p:graphicFrame>
        <p:nvGraphicFramePr>
          <p:cNvPr id="6" name="Chart 5"/>
          <p:cNvGraphicFramePr/>
          <p:nvPr>
            <p:extLst>
              <p:ext uri="{D42A27DB-BD31-4B8C-83A1-F6EECF244321}">
                <p14:modId xmlns:p14="http://schemas.microsoft.com/office/powerpoint/2010/main" val="3513776917"/>
              </p:ext>
            </p:extLst>
          </p:nvPr>
        </p:nvGraphicFramePr>
        <p:xfrm>
          <a:off x="228600" y="914400"/>
          <a:ext cx="8686800" cy="524406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152400" y="228600"/>
            <a:ext cx="8839200" cy="1143000"/>
          </a:xfrm>
        </p:spPr>
        <p:txBody>
          <a:bodyPr>
            <a:noAutofit/>
          </a:bodyPr>
          <a:lstStyle/>
          <a:p>
            <a:pPr eaLnBrk="1" hangingPunct="1"/>
            <a:r>
              <a:rPr lang="en-US" sz="3200" b="1" dirty="0" smtClean="0">
                <a:solidFill>
                  <a:srgbClr val="008000"/>
                </a:solidFill>
              </a:rPr>
              <a:t>Training organization</a:t>
            </a:r>
            <a:endParaRPr lang="en-US" sz="3200" b="1" dirty="0" smtClean="0">
              <a:solidFill>
                <a:srgbClr val="008000"/>
              </a:solidFill>
            </a:endParaRPr>
          </a:p>
        </p:txBody>
      </p:sp>
      <p:sp>
        <p:nvSpPr>
          <p:cNvPr id="61442" name="TextBox 2"/>
          <p:cNvSpPr txBox="1">
            <a:spLocks noChangeArrowheads="1"/>
          </p:cNvSpPr>
          <p:nvPr/>
        </p:nvSpPr>
        <p:spPr bwMode="auto">
          <a:xfrm>
            <a:off x="-1220788" y="1781175"/>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endParaRPr lang="vi-VN"/>
          </a:p>
        </p:txBody>
      </p:sp>
      <p:graphicFrame>
        <p:nvGraphicFramePr>
          <p:cNvPr id="2" name="Content Placeholder 4"/>
          <p:cNvGraphicFramePr>
            <a:graphicFrameLocks noGrp="1"/>
          </p:cNvGraphicFramePr>
          <p:nvPr>
            <p:ph idx="1"/>
            <p:extLst>
              <p:ext uri="{D42A27DB-BD31-4B8C-83A1-F6EECF244321}">
                <p14:modId xmlns:p14="http://schemas.microsoft.com/office/powerpoint/2010/main" val="2712265359"/>
              </p:ext>
            </p:extLst>
          </p:nvPr>
        </p:nvGraphicFramePr>
        <p:xfrm>
          <a:off x="685800" y="1676400"/>
          <a:ext cx="7772400" cy="4953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152400" y="228600"/>
            <a:ext cx="8839200" cy="1143000"/>
          </a:xfrm>
        </p:spPr>
        <p:txBody>
          <a:bodyPr>
            <a:noAutofit/>
          </a:bodyPr>
          <a:lstStyle/>
          <a:p>
            <a:pPr eaLnBrk="1" hangingPunct="1"/>
            <a:r>
              <a:rPr lang="en-US" sz="3200" b="1" dirty="0" smtClean="0">
                <a:solidFill>
                  <a:srgbClr val="008000"/>
                </a:solidFill>
              </a:rPr>
              <a:t>Barrier to training participation</a:t>
            </a:r>
            <a:endParaRPr lang="en-US" sz="3200" b="1" dirty="0" smtClean="0">
              <a:solidFill>
                <a:srgbClr val="008000"/>
              </a:solidFill>
            </a:endParaRPr>
          </a:p>
        </p:txBody>
      </p:sp>
      <p:sp>
        <p:nvSpPr>
          <p:cNvPr id="63490" name="TextBox 2"/>
          <p:cNvSpPr txBox="1">
            <a:spLocks noChangeArrowheads="1"/>
          </p:cNvSpPr>
          <p:nvPr/>
        </p:nvSpPr>
        <p:spPr bwMode="auto">
          <a:xfrm>
            <a:off x="-1220788" y="1781175"/>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endParaRPr lang="vi-VN"/>
          </a:p>
        </p:txBody>
      </p:sp>
      <p:graphicFrame>
        <p:nvGraphicFramePr>
          <p:cNvPr id="2" name="Content Placeholder 4"/>
          <p:cNvGraphicFramePr>
            <a:graphicFrameLocks noGrp="1"/>
          </p:cNvGraphicFramePr>
          <p:nvPr>
            <p:ph idx="1"/>
            <p:extLst>
              <p:ext uri="{D42A27DB-BD31-4B8C-83A1-F6EECF244321}">
                <p14:modId xmlns:p14="http://schemas.microsoft.com/office/powerpoint/2010/main" val="1184126201"/>
              </p:ext>
            </p:extLst>
          </p:nvPr>
        </p:nvGraphicFramePr>
        <p:xfrm>
          <a:off x="685800" y="1371600"/>
          <a:ext cx="7772400" cy="5257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152400" y="228600"/>
            <a:ext cx="8839200" cy="1143000"/>
          </a:xfrm>
        </p:spPr>
        <p:txBody>
          <a:bodyPr>
            <a:noAutofit/>
          </a:bodyPr>
          <a:lstStyle/>
          <a:p>
            <a:pPr eaLnBrk="1" hangingPunct="1"/>
            <a:r>
              <a:rPr lang="en-US" sz="3200" b="1" dirty="0" smtClean="0">
                <a:solidFill>
                  <a:srgbClr val="008000"/>
                </a:solidFill>
              </a:rPr>
              <a:t>Barriers to practice learnt knowledge into reality</a:t>
            </a:r>
            <a:endParaRPr lang="en-US" sz="3200" b="1" dirty="0" smtClean="0">
              <a:solidFill>
                <a:srgbClr val="008000"/>
              </a:solidFill>
            </a:endParaRPr>
          </a:p>
        </p:txBody>
      </p:sp>
      <p:sp>
        <p:nvSpPr>
          <p:cNvPr id="65538" name="TextBox 2"/>
          <p:cNvSpPr txBox="1">
            <a:spLocks noChangeArrowheads="1"/>
          </p:cNvSpPr>
          <p:nvPr/>
        </p:nvSpPr>
        <p:spPr bwMode="auto">
          <a:xfrm>
            <a:off x="-1220788" y="1781175"/>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endParaRPr lang="vi-VN"/>
          </a:p>
        </p:txBody>
      </p:sp>
      <p:graphicFrame>
        <p:nvGraphicFramePr>
          <p:cNvPr id="2" name="Content Placeholder 4"/>
          <p:cNvGraphicFramePr>
            <a:graphicFrameLocks noGrp="1"/>
          </p:cNvGraphicFramePr>
          <p:nvPr>
            <p:ph idx="1"/>
            <p:extLst>
              <p:ext uri="{D42A27DB-BD31-4B8C-83A1-F6EECF244321}">
                <p14:modId xmlns:p14="http://schemas.microsoft.com/office/powerpoint/2010/main" val="522185572"/>
              </p:ext>
            </p:extLst>
          </p:nvPr>
        </p:nvGraphicFramePr>
        <p:xfrm>
          <a:off x="685800" y="1143000"/>
          <a:ext cx="7772400" cy="5486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152400" y="228600"/>
            <a:ext cx="8839200" cy="1143000"/>
          </a:xfrm>
        </p:spPr>
        <p:txBody>
          <a:bodyPr>
            <a:noAutofit/>
          </a:bodyPr>
          <a:lstStyle/>
          <a:p>
            <a:pPr eaLnBrk="1" hangingPunct="1"/>
            <a:r>
              <a:rPr lang="en-US" sz="3200" b="1" dirty="0" smtClean="0">
                <a:solidFill>
                  <a:srgbClr val="008000"/>
                </a:solidFill>
              </a:rPr>
              <a:t>The importance of considerations in training participation</a:t>
            </a:r>
            <a:endParaRPr lang="en-US" sz="3200" b="1" dirty="0" smtClean="0">
              <a:solidFill>
                <a:srgbClr val="008000"/>
              </a:solidFill>
            </a:endParaRPr>
          </a:p>
        </p:txBody>
      </p:sp>
      <p:graphicFrame>
        <p:nvGraphicFramePr>
          <p:cNvPr id="67586" name="Content Placeholder 2"/>
          <p:cNvGraphicFramePr>
            <a:graphicFrameLocks noGrp="1"/>
          </p:cNvGraphicFramePr>
          <p:nvPr>
            <p:ph idx="1"/>
          </p:nvPr>
        </p:nvGraphicFramePr>
        <p:xfrm>
          <a:off x="36513" y="1295400"/>
          <a:ext cx="9101137" cy="5562600"/>
        </p:xfrm>
        <a:graphic>
          <a:graphicData uri="http://schemas.openxmlformats.org/presentationml/2006/ole">
            <mc:AlternateContent xmlns:mc="http://schemas.openxmlformats.org/markup-compatibility/2006">
              <mc:Choice xmlns:v="urn:schemas-microsoft-com:vml" Requires="v">
                <p:oleObj spid="_x0000_s67611" name="Chart" r:id="rId4" imgW="9100576" imgH="5559092" progId="Excel.Chart.8">
                  <p:embed/>
                </p:oleObj>
              </mc:Choice>
              <mc:Fallback>
                <p:oleObj name="Chart" r:id="rId4" imgW="9100576" imgH="5559092" progId="Excel.Chart.8">
                  <p:embed/>
                  <p:pic>
                    <p:nvPicPr>
                      <p:cNvPr id="0" name="Content Placeholder 2"/>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13" y="1295400"/>
                        <a:ext cx="9101137"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7587" name="TextBox 2"/>
          <p:cNvSpPr txBox="1">
            <a:spLocks noChangeArrowheads="1"/>
          </p:cNvSpPr>
          <p:nvPr/>
        </p:nvSpPr>
        <p:spPr bwMode="auto">
          <a:xfrm>
            <a:off x="-1220788" y="1781175"/>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endParaRPr lang="vi-VN"/>
          </a:p>
        </p:txBody>
      </p:sp>
      <p:cxnSp>
        <p:nvCxnSpPr>
          <p:cNvPr id="67588" name="Straight Arrow Connector 4"/>
          <p:cNvCxnSpPr>
            <a:cxnSpLocks noChangeShapeType="1"/>
          </p:cNvCxnSpPr>
          <p:nvPr/>
        </p:nvCxnSpPr>
        <p:spPr bwMode="auto">
          <a:xfrm>
            <a:off x="1066800" y="2590800"/>
            <a:ext cx="0" cy="228600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 name="TextBox 1"/>
          <p:cNvSpPr txBox="1"/>
          <p:nvPr/>
        </p:nvSpPr>
        <p:spPr>
          <a:xfrm>
            <a:off x="3200400" y="1997075"/>
            <a:ext cx="1981200" cy="615553"/>
          </a:xfrm>
          <a:prstGeom prst="rect">
            <a:avLst/>
          </a:prstGeom>
          <a:solidFill>
            <a:srgbClr val="F9F9F9"/>
          </a:solidFill>
        </p:spPr>
        <p:txBody>
          <a:bodyPr wrap="square" rtlCol="0">
            <a:spAutoFit/>
          </a:bodyPr>
          <a:lstStyle/>
          <a:p>
            <a:r>
              <a:rPr lang="en-US" sz="1700" dirty="0" smtClean="0"/>
              <a:t>Gaining knowledge, skills</a:t>
            </a:r>
            <a:endParaRPr lang="vi-VN" sz="1700"/>
          </a:p>
        </p:txBody>
      </p:sp>
      <p:sp>
        <p:nvSpPr>
          <p:cNvPr id="7" name="TextBox 6"/>
          <p:cNvSpPr txBox="1"/>
          <p:nvPr/>
        </p:nvSpPr>
        <p:spPr>
          <a:xfrm>
            <a:off x="5410200" y="2971800"/>
            <a:ext cx="1981200" cy="615553"/>
          </a:xfrm>
          <a:prstGeom prst="rect">
            <a:avLst/>
          </a:prstGeom>
          <a:solidFill>
            <a:srgbClr val="E0E0E0"/>
          </a:solidFill>
        </p:spPr>
        <p:txBody>
          <a:bodyPr wrap="square" rtlCol="0">
            <a:spAutoFit/>
          </a:bodyPr>
          <a:lstStyle/>
          <a:p>
            <a:r>
              <a:rPr lang="en-US" sz="1700" dirty="0" smtClean="0"/>
              <a:t>Connection opportunities</a:t>
            </a:r>
            <a:endParaRPr lang="vi-VN" sz="1700"/>
          </a:p>
        </p:txBody>
      </p:sp>
      <p:sp>
        <p:nvSpPr>
          <p:cNvPr id="8" name="TextBox 7"/>
          <p:cNvSpPr txBox="1"/>
          <p:nvPr/>
        </p:nvSpPr>
        <p:spPr>
          <a:xfrm>
            <a:off x="2209800" y="3063875"/>
            <a:ext cx="1981200" cy="615553"/>
          </a:xfrm>
          <a:prstGeom prst="rect">
            <a:avLst/>
          </a:prstGeom>
          <a:solidFill>
            <a:srgbClr val="F9F9F9"/>
          </a:solidFill>
        </p:spPr>
        <p:txBody>
          <a:bodyPr wrap="square" rtlCol="0">
            <a:spAutoFit/>
          </a:bodyPr>
          <a:lstStyle/>
          <a:p>
            <a:r>
              <a:rPr lang="en-US" sz="1700" dirty="0" smtClean="0"/>
              <a:t>Get certificates</a:t>
            </a:r>
          </a:p>
          <a:p>
            <a:endParaRPr lang="vi-VN" sz="1700"/>
          </a:p>
        </p:txBody>
      </p:sp>
      <p:sp>
        <p:nvSpPr>
          <p:cNvPr id="9" name="TextBox 8"/>
          <p:cNvSpPr txBox="1"/>
          <p:nvPr/>
        </p:nvSpPr>
        <p:spPr>
          <a:xfrm>
            <a:off x="6405562" y="3937828"/>
            <a:ext cx="2286000" cy="515526"/>
          </a:xfrm>
          <a:prstGeom prst="rect">
            <a:avLst/>
          </a:prstGeom>
          <a:solidFill>
            <a:srgbClr val="FCFCFC"/>
          </a:solidFill>
        </p:spPr>
        <p:txBody>
          <a:bodyPr wrap="square" rtlCol="0">
            <a:spAutoFit/>
          </a:bodyPr>
          <a:lstStyle/>
          <a:p>
            <a:r>
              <a:rPr lang="en-US" sz="1700" dirty="0" smtClean="0"/>
              <a:t>Travel opportunities</a:t>
            </a:r>
          </a:p>
          <a:p>
            <a:endParaRPr lang="vi-VN" sz="1000"/>
          </a:p>
        </p:txBody>
      </p:sp>
      <p:sp>
        <p:nvSpPr>
          <p:cNvPr id="10" name="TextBox 9"/>
          <p:cNvSpPr txBox="1"/>
          <p:nvPr/>
        </p:nvSpPr>
        <p:spPr>
          <a:xfrm>
            <a:off x="6553200" y="5140151"/>
            <a:ext cx="2286000" cy="515526"/>
          </a:xfrm>
          <a:prstGeom prst="rect">
            <a:avLst/>
          </a:prstGeom>
          <a:solidFill>
            <a:srgbClr val="FCFCFC"/>
          </a:solidFill>
        </p:spPr>
        <p:txBody>
          <a:bodyPr wrap="square" rtlCol="0">
            <a:spAutoFit/>
          </a:bodyPr>
          <a:lstStyle/>
          <a:p>
            <a:r>
              <a:rPr lang="en-US" sz="1700" dirty="0" smtClean="0"/>
              <a:t>Get away from duties</a:t>
            </a:r>
          </a:p>
          <a:p>
            <a:endParaRPr lang="vi-VN" sz="1000"/>
          </a:p>
        </p:txBody>
      </p:sp>
      <p:sp>
        <p:nvSpPr>
          <p:cNvPr id="12" name="TextBox 11"/>
          <p:cNvSpPr txBox="1"/>
          <p:nvPr/>
        </p:nvSpPr>
        <p:spPr>
          <a:xfrm>
            <a:off x="233362" y="1618819"/>
            <a:ext cx="1214438" cy="877163"/>
          </a:xfrm>
          <a:prstGeom prst="rect">
            <a:avLst/>
          </a:prstGeom>
          <a:solidFill>
            <a:srgbClr val="CCCCCC"/>
          </a:solidFill>
        </p:spPr>
        <p:txBody>
          <a:bodyPr wrap="square" rtlCol="0">
            <a:spAutoFit/>
          </a:bodyPr>
          <a:lstStyle/>
          <a:p>
            <a:r>
              <a:rPr lang="en-US" sz="1700" dirty="0" smtClean="0"/>
              <a:t>Most important</a:t>
            </a:r>
          </a:p>
          <a:p>
            <a:endParaRPr lang="vi-VN" sz="1700"/>
          </a:p>
        </p:txBody>
      </p:sp>
      <p:sp>
        <p:nvSpPr>
          <p:cNvPr id="13" name="TextBox 12"/>
          <p:cNvSpPr txBox="1"/>
          <p:nvPr/>
        </p:nvSpPr>
        <p:spPr>
          <a:xfrm>
            <a:off x="288130" y="4971618"/>
            <a:ext cx="1214438" cy="1138773"/>
          </a:xfrm>
          <a:prstGeom prst="rect">
            <a:avLst/>
          </a:prstGeom>
          <a:solidFill>
            <a:srgbClr val="CCCCCC"/>
          </a:solidFill>
        </p:spPr>
        <p:txBody>
          <a:bodyPr wrap="square" rtlCol="0">
            <a:spAutoFit/>
          </a:bodyPr>
          <a:lstStyle/>
          <a:p>
            <a:r>
              <a:rPr lang="en-US" sz="1700" dirty="0" smtClean="0"/>
              <a:t>Least important</a:t>
            </a:r>
          </a:p>
          <a:p>
            <a:endParaRPr lang="en-US" sz="1700" dirty="0" smtClean="0"/>
          </a:p>
          <a:p>
            <a:endParaRPr lang="vi-VN" sz="1700"/>
          </a:p>
        </p:txBody>
      </p:sp>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ctrTitle"/>
          </p:nvPr>
        </p:nvSpPr>
        <p:spPr>
          <a:xfrm>
            <a:off x="304800" y="152400"/>
            <a:ext cx="8458200" cy="1066800"/>
          </a:xfrm>
        </p:spPr>
        <p:txBody>
          <a:bodyPr/>
          <a:lstStyle/>
          <a:p>
            <a:pPr eaLnBrk="1" hangingPunct="1"/>
            <a:r>
              <a:rPr lang="en-US" sz="3600" b="1" dirty="0" smtClean="0">
                <a:solidFill>
                  <a:srgbClr val="008000"/>
                </a:solidFill>
              </a:rPr>
              <a:t>Conclusions</a:t>
            </a:r>
            <a:endParaRPr lang="en-US" sz="3600" b="1" dirty="0" smtClean="0">
              <a:solidFill>
                <a:srgbClr val="008000"/>
              </a:solidFill>
            </a:endParaRPr>
          </a:p>
        </p:txBody>
      </p:sp>
      <p:sp>
        <p:nvSpPr>
          <p:cNvPr id="46082" name="Subtitle 1"/>
          <p:cNvSpPr>
            <a:spLocks noGrp="1"/>
          </p:cNvSpPr>
          <p:nvPr>
            <p:ph type="subTitle" idx="1"/>
          </p:nvPr>
        </p:nvSpPr>
        <p:spPr>
          <a:xfrm>
            <a:off x="457200" y="1143000"/>
            <a:ext cx="8001000" cy="5410200"/>
          </a:xfrm>
        </p:spPr>
        <p:txBody>
          <a:bodyPr/>
          <a:lstStyle/>
          <a:p>
            <a:pPr marL="514350" indent="-514350" algn="just" eaLnBrk="1" hangingPunct="1">
              <a:spcAft>
                <a:spcPts val="600"/>
              </a:spcAft>
              <a:buFont typeface="Wingdings" panose="05000000000000000000" pitchFamily="2" charset="2"/>
              <a:buChar char="q"/>
            </a:pPr>
            <a:r>
              <a:rPr lang="en-US" sz="2800" dirty="0" smtClean="0"/>
              <a:t>Most of staffs at rehab centers:</a:t>
            </a:r>
            <a:endParaRPr lang="en-US" sz="2800" dirty="0" smtClean="0"/>
          </a:p>
          <a:p>
            <a:pPr marL="914400" lvl="1" indent="-457200" algn="just" eaLnBrk="1" hangingPunct="1">
              <a:spcAft>
                <a:spcPts val="600"/>
              </a:spcAft>
              <a:buFont typeface="Wingdings" panose="05000000000000000000" pitchFamily="2" charset="2"/>
              <a:buChar char="ü"/>
            </a:pPr>
            <a:r>
              <a:rPr lang="en-US" dirty="0" smtClean="0"/>
              <a:t>Have not been trained methodically and basically on evidence-based knowledge, skills.</a:t>
            </a:r>
            <a:endParaRPr lang="en-US" dirty="0" smtClean="0"/>
          </a:p>
          <a:p>
            <a:pPr marL="914400" lvl="1" indent="-457200" algn="just" eaLnBrk="1" hangingPunct="1">
              <a:spcAft>
                <a:spcPts val="600"/>
              </a:spcAft>
              <a:buFont typeface="Wingdings" panose="05000000000000000000" pitchFamily="2" charset="2"/>
              <a:buChar char="ü"/>
            </a:pPr>
            <a:r>
              <a:rPr lang="en-US" dirty="0" smtClean="0"/>
              <a:t>Highlight the importance of addiction treatment skills, knowledge.</a:t>
            </a:r>
          </a:p>
          <a:p>
            <a:pPr marL="914400" lvl="1" indent="-457200" algn="just" eaLnBrk="1" hangingPunct="1">
              <a:spcAft>
                <a:spcPts val="600"/>
              </a:spcAft>
              <a:buFont typeface="Wingdings" panose="05000000000000000000" pitchFamily="2" charset="2"/>
              <a:buChar char="ü"/>
            </a:pPr>
            <a:r>
              <a:rPr lang="en-US" dirty="0" smtClean="0"/>
              <a:t>Feel not confident and need much more assistance in practicing knowledge and skills into reality</a:t>
            </a:r>
            <a:endParaRPr lang="en-US" dirty="0" smtClean="0"/>
          </a:p>
          <a:p>
            <a:pPr marL="914400" lvl="1" indent="-457200" algn="just" eaLnBrk="1" hangingPunct="1">
              <a:spcAft>
                <a:spcPts val="600"/>
              </a:spcAft>
              <a:buFont typeface="Wingdings" panose="05000000000000000000" pitchFamily="2" charset="2"/>
              <a:buChar char="ü"/>
            </a:pPr>
            <a:r>
              <a:rPr lang="en-US" dirty="0" smtClean="0"/>
              <a:t>Have needs to be trained and instructed on addiction treatment knowledge and skills. </a:t>
            </a:r>
            <a:endParaRPr lang="en-US" dirty="0" smtClean="0"/>
          </a:p>
        </p:txBody>
      </p:sp>
    </p:spTree>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ctrTitle"/>
          </p:nvPr>
        </p:nvSpPr>
        <p:spPr>
          <a:xfrm>
            <a:off x="304800" y="152400"/>
            <a:ext cx="8458200" cy="1066800"/>
          </a:xfrm>
        </p:spPr>
        <p:txBody>
          <a:bodyPr/>
          <a:lstStyle/>
          <a:p>
            <a:pPr eaLnBrk="1" hangingPunct="1"/>
            <a:r>
              <a:rPr lang="en-US" sz="3600" b="1" dirty="0" smtClean="0">
                <a:solidFill>
                  <a:srgbClr val="008000"/>
                </a:solidFill>
              </a:rPr>
              <a:t>Conclusions</a:t>
            </a:r>
            <a:endParaRPr lang="en-US" sz="3600" b="1" dirty="0" smtClean="0">
              <a:solidFill>
                <a:srgbClr val="008000"/>
              </a:solidFill>
            </a:endParaRPr>
          </a:p>
        </p:txBody>
      </p:sp>
      <p:sp>
        <p:nvSpPr>
          <p:cNvPr id="46082" name="Subtitle 1"/>
          <p:cNvSpPr>
            <a:spLocks noGrp="1"/>
          </p:cNvSpPr>
          <p:nvPr>
            <p:ph type="subTitle" idx="1"/>
          </p:nvPr>
        </p:nvSpPr>
        <p:spPr>
          <a:xfrm>
            <a:off x="457200" y="1143000"/>
            <a:ext cx="8382000" cy="5410200"/>
          </a:xfrm>
        </p:spPr>
        <p:txBody>
          <a:bodyPr/>
          <a:lstStyle/>
          <a:p>
            <a:pPr marL="544513" lvl="1" indent="-544513" algn="just" eaLnBrk="1" hangingPunct="1">
              <a:spcAft>
                <a:spcPts val="600"/>
              </a:spcAft>
              <a:buFont typeface="Wingdings" panose="05000000000000000000" pitchFamily="2" charset="2"/>
              <a:buChar char="q"/>
            </a:pPr>
            <a:r>
              <a:rPr lang="en-US" dirty="0" smtClean="0"/>
              <a:t>For the organization of trainings:</a:t>
            </a:r>
          </a:p>
          <a:p>
            <a:pPr marL="544513" lvl="1" indent="-544513" algn="just" eaLnBrk="1" hangingPunct="1">
              <a:spcAft>
                <a:spcPts val="600"/>
              </a:spcAft>
              <a:buFont typeface="Wingdings" panose="05000000000000000000" pitchFamily="2" charset="2"/>
              <a:buChar char="ü"/>
            </a:pPr>
            <a:r>
              <a:rPr lang="en-US" sz="2600" dirty="0" smtClean="0"/>
              <a:t>Due to the pressure on finance and job duties, the trainings should be provided at provinces, especially at specific sites.</a:t>
            </a:r>
          </a:p>
          <a:p>
            <a:pPr marL="544513" lvl="1" indent="-544513" algn="just" eaLnBrk="1" hangingPunct="1">
              <a:spcAft>
                <a:spcPts val="600"/>
              </a:spcAft>
              <a:buFont typeface="Wingdings" panose="05000000000000000000" pitchFamily="2" charset="2"/>
              <a:buChar char="ü"/>
            </a:pPr>
            <a:r>
              <a:rPr lang="en-US" sz="2600" dirty="0" smtClean="0"/>
              <a:t>The best duration of a training is 3 </a:t>
            </a:r>
            <a:r>
              <a:rPr lang="en-US" sz="2600" dirty="0" smtClean="0"/>
              <a:t>– 10 </a:t>
            </a:r>
            <a:r>
              <a:rPr lang="en-US" sz="2600" dirty="0" smtClean="0"/>
              <a:t>days.</a:t>
            </a:r>
            <a:endParaRPr lang="en-US" sz="2600" dirty="0" smtClean="0"/>
          </a:p>
          <a:p>
            <a:pPr marL="544513" lvl="1" indent="-544513" algn="just" eaLnBrk="1" hangingPunct="1">
              <a:spcAft>
                <a:spcPts val="600"/>
              </a:spcAft>
              <a:buFont typeface="Wingdings" panose="05000000000000000000" pitchFamily="2" charset="2"/>
              <a:buChar char="ü"/>
            </a:pPr>
            <a:r>
              <a:rPr lang="en-US" sz="2600" dirty="0" smtClean="0"/>
              <a:t>Online trainings should </a:t>
            </a:r>
            <a:r>
              <a:rPr lang="en-US" sz="2600" smtClean="0"/>
              <a:t>be more focused, </a:t>
            </a:r>
            <a:r>
              <a:rPr lang="en-US" sz="2600" dirty="0" smtClean="0"/>
              <a:t>esp. for theoretical components to make it more easy for participants.</a:t>
            </a:r>
            <a:endParaRPr lang="en-US" sz="2600" dirty="0" smtClean="0"/>
          </a:p>
          <a:p>
            <a:pPr marL="544513" lvl="1" indent="-544513" algn="just" eaLnBrk="1" hangingPunct="1">
              <a:spcAft>
                <a:spcPts val="600"/>
              </a:spcAft>
              <a:buFont typeface="Wingdings" panose="05000000000000000000" pitchFamily="2" charset="2"/>
              <a:buChar char="ü"/>
            </a:pPr>
            <a:r>
              <a:rPr lang="en-US" sz="2600" dirty="0" smtClean="0"/>
              <a:t>In addition to providing knowledge, skills, trainings should focus more on supporting participants with professional connectivity; issuing certificates. </a:t>
            </a:r>
            <a:endParaRPr lang="en-US" sz="2600" dirty="0" smtClean="0"/>
          </a:p>
        </p:txBody>
      </p:sp>
    </p:spTree>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ctrTitle"/>
          </p:nvPr>
        </p:nvSpPr>
        <p:spPr>
          <a:xfrm>
            <a:off x="304800" y="152400"/>
            <a:ext cx="8458200" cy="1066800"/>
          </a:xfrm>
        </p:spPr>
        <p:txBody>
          <a:bodyPr/>
          <a:lstStyle/>
          <a:p>
            <a:pPr eaLnBrk="1" hangingPunct="1"/>
            <a:r>
              <a:rPr lang="en-US" sz="3600" b="1" dirty="0" smtClean="0">
                <a:solidFill>
                  <a:srgbClr val="008000"/>
                </a:solidFill>
              </a:rPr>
              <a:t>Conclusions</a:t>
            </a:r>
            <a:endParaRPr lang="en-US" sz="3600" b="1" dirty="0" smtClean="0">
              <a:solidFill>
                <a:srgbClr val="008000"/>
              </a:solidFill>
            </a:endParaRPr>
          </a:p>
        </p:txBody>
      </p:sp>
      <p:sp>
        <p:nvSpPr>
          <p:cNvPr id="46082" name="Subtitle 1"/>
          <p:cNvSpPr>
            <a:spLocks noGrp="1"/>
          </p:cNvSpPr>
          <p:nvPr>
            <p:ph type="subTitle" idx="1"/>
          </p:nvPr>
        </p:nvSpPr>
        <p:spPr>
          <a:xfrm>
            <a:off x="457200" y="1143000"/>
            <a:ext cx="8001000" cy="5410200"/>
          </a:xfrm>
        </p:spPr>
        <p:txBody>
          <a:bodyPr/>
          <a:lstStyle/>
          <a:p>
            <a:pPr marL="544513" lvl="1" indent="-544513" algn="just" eaLnBrk="1" hangingPunct="1">
              <a:spcAft>
                <a:spcPts val="600"/>
              </a:spcAft>
              <a:buFont typeface="Wingdings" panose="05000000000000000000" pitchFamily="2" charset="2"/>
              <a:buChar char="q"/>
            </a:pPr>
            <a:r>
              <a:rPr lang="en-US" dirty="0" smtClean="0"/>
              <a:t>After the trainings, we should:</a:t>
            </a:r>
            <a:endParaRPr lang="en-US" dirty="0" smtClean="0"/>
          </a:p>
          <a:p>
            <a:pPr marL="544513" lvl="1" indent="-544513" algn="just" eaLnBrk="1" hangingPunct="1">
              <a:spcAft>
                <a:spcPts val="600"/>
              </a:spcAft>
              <a:buFont typeface="Wingdings" panose="05000000000000000000" pitchFamily="2" charset="2"/>
              <a:buChar char="ü"/>
            </a:pPr>
            <a:r>
              <a:rPr lang="en-US" dirty="0" smtClean="0"/>
              <a:t>Provide post-course supervision and assistance.</a:t>
            </a:r>
            <a:endParaRPr lang="en-US" dirty="0" smtClean="0"/>
          </a:p>
          <a:p>
            <a:pPr marL="544513" lvl="1" indent="-544513" algn="just" eaLnBrk="1" hangingPunct="1">
              <a:spcAft>
                <a:spcPts val="600"/>
              </a:spcAft>
              <a:buFont typeface="Wingdings" panose="05000000000000000000" pitchFamily="2" charset="2"/>
              <a:buChar char="ü"/>
            </a:pPr>
            <a:r>
              <a:rPr lang="en-US" dirty="0" smtClean="0"/>
              <a:t>Reward, encourage the practice of new knowledge into reality</a:t>
            </a:r>
            <a:endParaRPr lang="en-US" dirty="0" smtClean="0"/>
          </a:p>
          <a:p>
            <a:pPr marL="544513" lvl="1" indent="-544513" algn="just" eaLnBrk="1" hangingPunct="1">
              <a:spcAft>
                <a:spcPts val="600"/>
              </a:spcAft>
              <a:buFont typeface="Wingdings" panose="05000000000000000000" pitchFamily="2" charset="2"/>
              <a:buChar char="²"/>
            </a:pPr>
            <a:endParaRPr lang="en-US" dirty="0" smtClean="0"/>
          </a:p>
        </p:txBody>
      </p:sp>
    </p:spTree>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4"/>
          <p:cNvSpPr>
            <a:spLocks noChangeArrowheads="1"/>
          </p:cNvSpPr>
          <p:nvPr/>
        </p:nvSpPr>
        <p:spPr bwMode="auto">
          <a:xfrm>
            <a:off x="4114800" y="3062288"/>
            <a:ext cx="9144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algn="ctr" eaLnBrk="1" hangingPunct="1"/>
            <a:endParaRPr lang="vi-VN"/>
          </a:p>
        </p:txBody>
      </p:sp>
      <p:pic>
        <p:nvPicPr>
          <p:cNvPr id="8"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0" y="1752600"/>
            <a:ext cx="42672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685800" y="228600"/>
            <a:ext cx="7772400" cy="1143000"/>
          </a:xfrm>
        </p:spPr>
        <p:txBody>
          <a:bodyPr>
            <a:normAutofit fontScale="90000"/>
          </a:bodyPr>
          <a:lstStyle/>
          <a:p>
            <a:pPr eaLnBrk="1" hangingPunct="1"/>
            <a:r>
              <a:rPr lang="en-US" sz="3600" b="1" dirty="0" smtClean="0">
                <a:solidFill>
                  <a:srgbClr val="008000"/>
                </a:solidFill>
              </a:rPr>
              <a:t>Scale of HR working at public rehab centers</a:t>
            </a:r>
            <a:endParaRPr lang="en-US" sz="3600" b="1" dirty="0" smtClean="0">
              <a:solidFill>
                <a:srgbClr val="008000"/>
              </a:solidFill>
            </a:endParaRPr>
          </a:p>
        </p:txBody>
      </p:sp>
      <p:graphicFrame>
        <p:nvGraphicFramePr>
          <p:cNvPr id="2" name="Content Placeholder 2"/>
          <p:cNvGraphicFramePr>
            <a:graphicFrameLocks noGrp="1"/>
          </p:cNvGraphicFramePr>
          <p:nvPr>
            <p:ph idx="1"/>
            <p:extLst>
              <p:ext uri="{D42A27DB-BD31-4B8C-83A1-F6EECF244321}">
                <p14:modId xmlns:p14="http://schemas.microsoft.com/office/powerpoint/2010/main" val="2890299131"/>
              </p:ext>
            </p:extLst>
          </p:nvPr>
        </p:nvGraphicFramePr>
        <p:xfrm>
          <a:off x="762000" y="2133600"/>
          <a:ext cx="7848600" cy="4419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9"/>
          <p:cNvGraphicFramePr>
            <a:graphicFrameLocks/>
          </p:cNvGraphicFramePr>
          <p:nvPr>
            <p:extLst>
              <p:ext uri="{D42A27DB-BD31-4B8C-83A1-F6EECF244321}">
                <p14:modId xmlns:p14="http://schemas.microsoft.com/office/powerpoint/2010/main" val="2678675743"/>
              </p:ext>
            </p:extLst>
          </p:nvPr>
        </p:nvGraphicFramePr>
        <p:xfrm>
          <a:off x="-228600" y="1371600"/>
          <a:ext cx="3657600" cy="4140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Chart 13"/>
          <p:cNvGraphicFramePr>
            <a:graphicFrameLocks/>
          </p:cNvGraphicFramePr>
          <p:nvPr>
            <p:extLst>
              <p:ext uri="{D42A27DB-BD31-4B8C-83A1-F6EECF244321}">
                <p14:modId xmlns:p14="http://schemas.microsoft.com/office/powerpoint/2010/main" val="502559304"/>
              </p:ext>
            </p:extLst>
          </p:nvPr>
        </p:nvGraphicFramePr>
        <p:xfrm>
          <a:off x="5943600" y="990600"/>
          <a:ext cx="3429000" cy="4140200"/>
        </p:xfrm>
        <a:graphic>
          <a:graphicData uri="http://schemas.openxmlformats.org/drawingml/2006/chart">
            <c:chart xmlns:c="http://schemas.openxmlformats.org/drawingml/2006/chart" xmlns:r="http://schemas.openxmlformats.org/officeDocument/2006/relationships" r:id="rId5"/>
          </a:graphicData>
        </a:graphic>
      </p:graphicFrame>
      <p:sp>
        <p:nvSpPr>
          <p:cNvPr id="18437" name="TextBox 1"/>
          <p:cNvSpPr txBox="1">
            <a:spLocks noChangeArrowheads="1"/>
          </p:cNvSpPr>
          <p:nvPr/>
        </p:nvSpPr>
        <p:spPr bwMode="auto">
          <a:xfrm>
            <a:off x="152400" y="6324600"/>
            <a:ext cx="70583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r>
              <a:rPr lang="en-US" sz="1800" dirty="0" smtClean="0"/>
              <a:t>Sources: Department of Social Evils Prevention (DSEP), Dec 2016.</a:t>
            </a:r>
          </a:p>
          <a:p>
            <a:pPr eaLnBrk="1" hangingPunct="1"/>
            <a:r>
              <a:rPr lang="en-US" sz="1800" dirty="0" smtClean="0"/>
              <a:t>.</a:t>
            </a:r>
            <a:endParaRPr lang="en-US" sz="1800" dirty="0"/>
          </a:p>
        </p:txBody>
      </p:sp>
      <p:sp>
        <p:nvSpPr>
          <p:cNvPr id="18438" name="TextBox 1"/>
          <p:cNvSpPr txBox="1">
            <a:spLocks noChangeArrowheads="1"/>
          </p:cNvSpPr>
          <p:nvPr/>
        </p:nvSpPr>
        <p:spPr bwMode="auto">
          <a:xfrm>
            <a:off x="2971800" y="1524000"/>
            <a:ext cx="23989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r>
              <a:rPr lang="en-US" sz="1800" b="1" dirty="0" smtClean="0"/>
              <a:t>Total: </a:t>
            </a:r>
            <a:r>
              <a:rPr lang="en-US" sz="1800" b="1" dirty="0"/>
              <a:t>7079 </a:t>
            </a:r>
            <a:r>
              <a:rPr lang="en-US" sz="1800" b="1" dirty="0" smtClean="0"/>
              <a:t>persons</a:t>
            </a:r>
            <a:endParaRPr lang="en-US" sz="1800" b="1" dirty="0"/>
          </a:p>
        </p:txBody>
      </p:sp>
    </p:spTree>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4"/>
          <p:cNvSpPr>
            <a:spLocks noChangeArrowheads="1"/>
          </p:cNvSpPr>
          <p:nvPr/>
        </p:nvSpPr>
        <p:spPr bwMode="auto">
          <a:xfrm>
            <a:off x="4114800" y="3062288"/>
            <a:ext cx="9144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algn="ctr" eaLnBrk="1" hangingPunct="1"/>
            <a:endParaRPr lang="vi-VN"/>
          </a:p>
        </p:txBody>
      </p:sp>
      <p:pic>
        <p:nvPicPr>
          <p:cNvPr id="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2057400"/>
            <a:ext cx="44450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685800" y="228600"/>
            <a:ext cx="7772400" cy="1143000"/>
          </a:xfrm>
        </p:spPr>
        <p:txBody>
          <a:bodyPr>
            <a:normAutofit fontScale="90000"/>
          </a:bodyPr>
          <a:lstStyle/>
          <a:p>
            <a:pPr eaLnBrk="1" hangingPunct="1"/>
            <a:r>
              <a:rPr lang="en-US" sz="3600" b="1" dirty="0" smtClean="0">
                <a:solidFill>
                  <a:srgbClr val="008000"/>
                </a:solidFill>
              </a:rPr>
              <a:t>Training qualifications of Center staffs</a:t>
            </a:r>
            <a:endParaRPr lang="en-US" sz="3600" b="1" dirty="0" smtClean="0">
              <a:solidFill>
                <a:srgbClr val="008000"/>
              </a:solidFill>
            </a:endParaRPr>
          </a:p>
        </p:txBody>
      </p:sp>
      <p:graphicFrame>
        <p:nvGraphicFramePr>
          <p:cNvPr id="5" name="Chart 4"/>
          <p:cNvGraphicFramePr/>
          <p:nvPr>
            <p:extLst>
              <p:ext uri="{D42A27DB-BD31-4B8C-83A1-F6EECF244321}">
                <p14:modId xmlns:p14="http://schemas.microsoft.com/office/powerpoint/2010/main" val="3996676515"/>
              </p:ext>
            </p:extLst>
          </p:nvPr>
        </p:nvGraphicFramePr>
        <p:xfrm>
          <a:off x="838200" y="1263650"/>
          <a:ext cx="7467600" cy="4756150"/>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1"/>
          <p:cNvSpPr txBox="1">
            <a:spLocks noChangeArrowheads="1"/>
          </p:cNvSpPr>
          <p:nvPr/>
        </p:nvSpPr>
        <p:spPr bwMode="auto">
          <a:xfrm>
            <a:off x="76200" y="6096000"/>
            <a:ext cx="70583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r>
              <a:rPr lang="en-US" sz="1800" dirty="0" smtClean="0"/>
              <a:t>Sources: Department of Social Evils Prevention (DSEP), Dec 2016.</a:t>
            </a:r>
          </a:p>
          <a:p>
            <a:pPr eaLnBrk="1" hangingPunct="1"/>
            <a:r>
              <a:rPr lang="en-US" sz="1800" dirty="0" smtClean="0"/>
              <a:t>.</a:t>
            </a:r>
            <a:endParaRPr lang="en-US" sz="1800" dirty="0"/>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685800" y="609600"/>
            <a:ext cx="5257800" cy="1143000"/>
          </a:xfrm>
        </p:spPr>
        <p:txBody>
          <a:bodyPr>
            <a:normAutofit/>
          </a:bodyPr>
          <a:lstStyle/>
          <a:p>
            <a:pPr eaLnBrk="1" hangingPunct="1"/>
            <a:r>
              <a:rPr lang="en-US" sz="4000" b="1" dirty="0" smtClean="0">
                <a:solidFill>
                  <a:srgbClr val="008000"/>
                </a:solidFill>
              </a:rPr>
              <a:t>Survey Statistics</a:t>
            </a:r>
            <a:endParaRPr lang="en-US" sz="4000" b="1" dirty="0" smtClean="0">
              <a:solidFill>
                <a:srgbClr val="008000"/>
              </a:solidFill>
            </a:endParaRPr>
          </a:p>
        </p:txBody>
      </p:sp>
      <p:sp>
        <p:nvSpPr>
          <p:cNvPr id="21506" name="Content Placeholder 2"/>
          <p:cNvSpPr>
            <a:spLocks noGrp="1"/>
          </p:cNvSpPr>
          <p:nvPr>
            <p:ph idx="1"/>
          </p:nvPr>
        </p:nvSpPr>
        <p:spPr>
          <a:xfrm>
            <a:off x="457200" y="2232025"/>
            <a:ext cx="4876800" cy="4114800"/>
          </a:xfrm>
        </p:spPr>
        <p:txBody>
          <a:bodyPr/>
          <a:lstStyle/>
          <a:p>
            <a:pPr>
              <a:lnSpc>
                <a:spcPct val="120000"/>
              </a:lnSpc>
            </a:pPr>
            <a:r>
              <a:rPr lang="en-US" dirty="0" smtClean="0"/>
              <a:t>Source: Theme CB2016-10-15</a:t>
            </a:r>
            <a:endParaRPr lang="en-US" dirty="0" smtClean="0"/>
          </a:p>
          <a:p>
            <a:pPr>
              <a:lnSpc>
                <a:spcPct val="120000"/>
              </a:lnSpc>
            </a:pPr>
            <a:r>
              <a:rPr lang="en-US" dirty="0" smtClean="0"/>
              <a:t>Place of survey: Hanoi, Khanh Hoa</a:t>
            </a:r>
            <a:endParaRPr lang="en-US" dirty="0" smtClean="0"/>
          </a:p>
          <a:p>
            <a:pPr>
              <a:lnSpc>
                <a:spcPct val="120000"/>
              </a:lnSpc>
            </a:pPr>
            <a:r>
              <a:rPr lang="en-US" dirty="0" smtClean="0"/>
              <a:t>Duration: May </a:t>
            </a:r>
            <a:r>
              <a:rPr lang="en-US" dirty="0" smtClean="0"/>
              <a:t>– </a:t>
            </a:r>
            <a:r>
              <a:rPr lang="en-US" dirty="0" smtClean="0"/>
              <a:t>Sep/2016</a:t>
            </a:r>
            <a:endParaRPr lang="en-US" dirty="0" smtClean="0"/>
          </a:p>
          <a:p>
            <a:pPr>
              <a:lnSpc>
                <a:spcPct val="120000"/>
              </a:lnSpc>
            </a:pPr>
            <a:r>
              <a:rPr lang="en-US" dirty="0" smtClean="0"/>
              <a:t>Quantity: </a:t>
            </a:r>
            <a:r>
              <a:rPr lang="en-US" dirty="0" smtClean="0"/>
              <a:t>300 </a:t>
            </a:r>
            <a:r>
              <a:rPr lang="en-US" dirty="0" smtClean="0"/>
              <a:t>persons </a:t>
            </a:r>
            <a:endParaRPr lang="en-US" dirty="0" smtClean="0"/>
          </a:p>
        </p:txBody>
      </p:sp>
      <p:pic>
        <p:nvPicPr>
          <p:cNvPr id="21507"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228600"/>
            <a:ext cx="2743200"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Chart 3"/>
          <p:cNvGraphicFramePr>
            <a:graphicFrameLocks/>
          </p:cNvGraphicFramePr>
          <p:nvPr>
            <p:extLst>
              <p:ext uri="{D42A27DB-BD31-4B8C-83A1-F6EECF244321}">
                <p14:modId xmlns:p14="http://schemas.microsoft.com/office/powerpoint/2010/main" val="4143681571"/>
              </p:ext>
            </p:extLst>
          </p:nvPr>
        </p:nvGraphicFramePr>
        <p:xfrm>
          <a:off x="4267200" y="2514600"/>
          <a:ext cx="5105400" cy="4064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685800" y="228600"/>
            <a:ext cx="7772400" cy="914400"/>
          </a:xfrm>
        </p:spPr>
        <p:txBody>
          <a:bodyPr>
            <a:normAutofit fontScale="90000"/>
          </a:bodyPr>
          <a:lstStyle/>
          <a:p>
            <a:pPr eaLnBrk="1" hangingPunct="1"/>
            <a:r>
              <a:rPr lang="en-US" sz="3600" b="1" dirty="0" smtClean="0">
                <a:solidFill>
                  <a:srgbClr val="008000"/>
                </a:solidFill>
              </a:rPr>
              <a:t>Rate of voluntary and mandatory enrollment at rehab centers</a:t>
            </a:r>
            <a:endParaRPr lang="en-US" sz="3600" b="1" dirty="0" smtClean="0">
              <a:solidFill>
                <a:srgbClr val="008000"/>
              </a:solidFill>
            </a:endParaRPr>
          </a:p>
        </p:txBody>
      </p:sp>
      <p:graphicFrame>
        <p:nvGraphicFramePr>
          <p:cNvPr id="5" name="Chart 4"/>
          <p:cNvGraphicFramePr/>
          <p:nvPr>
            <p:extLst>
              <p:ext uri="{D42A27DB-BD31-4B8C-83A1-F6EECF244321}">
                <p14:modId xmlns:p14="http://schemas.microsoft.com/office/powerpoint/2010/main" val="3255126118"/>
              </p:ext>
            </p:extLst>
          </p:nvPr>
        </p:nvGraphicFramePr>
        <p:xfrm>
          <a:off x="1066800" y="1157287"/>
          <a:ext cx="7010400" cy="4851400"/>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1"/>
          <p:cNvSpPr txBox="1">
            <a:spLocks noChangeArrowheads="1"/>
          </p:cNvSpPr>
          <p:nvPr/>
        </p:nvSpPr>
        <p:spPr bwMode="auto">
          <a:xfrm>
            <a:off x="76200" y="6096000"/>
            <a:ext cx="34378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r>
              <a:rPr lang="en-US" sz="1800" dirty="0" smtClean="0"/>
              <a:t>Sources: Theme CB2016-10-15</a:t>
            </a: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685800" y="152400"/>
            <a:ext cx="7772400" cy="914400"/>
          </a:xfrm>
        </p:spPr>
        <p:txBody>
          <a:bodyPr>
            <a:normAutofit/>
          </a:bodyPr>
          <a:lstStyle/>
          <a:p>
            <a:pPr eaLnBrk="1" hangingPunct="1"/>
            <a:r>
              <a:rPr lang="en-US" sz="4000" b="1" dirty="0" smtClean="0">
                <a:solidFill>
                  <a:srgbClr val="008000"/>
                </a:solidFill>
              </a:rPr>
              <a:t>Gender</a:t>
            </a:r>
            <a:endParaRPr lang="en-US" sz="4000" b="1" dirty="0" smtClean="0">
              <a:solidFill>
                <a:srgbClr val="008000"/>
              </a:solidFill>
            </a:endParaRPr>
          </a:p>
        </p:txBody>
      </p:sp>
      <p:sp>
        <p:nvSpPr>
          <p:cNvPr id="4" name="TextBox 1"/>
          <p:cNvSpPr txBox="1">
            <a:spLocks noChangeArrowheads="1"/>
          </p:cNvSpPr>
          <p:nvPr/>
        </p:nvSpPr>
        <p:spPr bwMode="auto">
          <a:xfrm>
            <a:off x="76200" y="6096000"/>
            <a:ext cx="34378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r>
              <a:rPr lang="en-US" sz="1800" dirty="0" smtClean="0"/>
              <a:t>Sources: Theme CB2016-10-15</a:t>
            </a:r>
          </a:p>
          <a:p>
            <a:pPr eaLnBrk="1" hangingPunct="1"/>
            <a:r>
              <a:rPr lang="en-US" sz="1800" dirty="0" smtClean="0"/>
              <a:t>.</a:t>
            </a:r>
            <a:endParaRPr lang="en-US" sz="1800" dirty="0"/>
          </a:p>
        </p:txBody>
      </p:sp>
      <p:graphicFrame>
        <p:nvGraphicFramePr>
          <p:cNvPr id="8" name="Chart 7"/>
          <p:cNvGraphicFramePr/>
          <p:nvPr>
            <p:extLst>
              <p:ext uri="{D42A27DB-BD31-4B8C-83A1-F6EECF244321}">
                <p14:modId xmlns:p14="http://schemas.microsoft.com/office/powerpoint/2010/main" val="3370469811"/>
              </p:ext>
            </p:extLst>
          </p:nvPr>
        </p:nvGraphicFramePr>
        <p:xfrm>
          <a:off x="685800" y="838200"/>
          <a:ext cx="7848600" cy="5410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685800" y="228600"/>
            <a:ext cx="7772400" cy="914400"/>
          </a:xfrm>
        </p:spPr>
        <p:txBody>
          <a:bodyPr>
            <a:normAutofit/>
          </a:bodyPr>
          <a:lstStyle/>
          <a:p>
            <a:pPr eaLnBrk="1" hangingPunct="1"/>
            <a:r>
              <a:rPr lang="en-US" sz="4000" b="1" dirty="0" smtClean="0">
                <a:solidFill>
                  <a:srgbClr val="008000"/>
                </a:solidFill>
              </a:rPr>
              <a:t>Training Majors</a:t>
            </a:r>
            <a:endParaRPr lang="en-US" sz="4000" b="1" dirty="0" smtClean="0">
              <a:solidFill>
                <a:srgbClr val="008000"/>
              </a:solidFill>
            </a:endParaRPr>
          </a:p>
        </p:txBody>
      </p:sp>
      <p:graphicFrame>
        <p:nvGraphicFramePr>
          <p:cNvPr id="5" name="Chart 4"/>
          <p:cNvGraphicFramePr/>
          <p:nvPr>
            <p:extLst>
              <p:ext uri="{D42A27DB-BD31-4B8C-83A1-F6EECF244321}">
                <p14:modId xmlns:p14="http://schemas.microsoft.com/office/powerpoint/2010/main" val="2647252608"/>
              </p:ext>
            </p:extLst>
          </p:nvPr>
        </p:nvGraphicFramePr>
        <p:xfrm>
          <a:off x="1066800" y="1143000"/>
          <a:ext cx="6934200" cy="5243513"/>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1"/>
          <p:cNvSpPr txBox="1">
            <a:spLocks noChangeArrowheads="1"/>
          </p:cNvSpPr>
          <p:nvPr/>
        </p:nvSpPr>
        <p:spPr bwMode="auto">
          <a:xfrm>
            <a:off x="76200" y="6096000"/>
            <a:ext cx="34378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chemeClr val="tx1"/>
                </a:solidFill>
                <a:latin typeface="Arial" panose="020B0604020202020204" pitchFamily="34" charset="0"/>
                <a:ea typeface="MS PGothic" panose="020B0600070205080204" pitchFamily="34" charset="-128"/>
              </a:defRPr>
            </a:lvl1pPr>
            <a:lvl2pPr marL="742950" indent="-285750" eaLnBrk="0" hangingPunct="0">
              <a:defRPr sz="800">
                <a:solidFill>
                  <a:schemeClr val="tx1"/>
                </a:solidFill>
                <a:latin typeface="Arial" panose="020B0604020202020204" pitchFamily="34" charset="0"/>
                <a:ea typeface="MS PGothic" panose="020B0600070205080204" pitchFamily="34" charset="-128"/>
              </a:defRPr>
            </a:lvl2pPr>
            <a:lvl3pPr marL="1143000" indent="-228600" eaLnBrk="0" hangingPunct="0">
              <a:defRPr sz="800">
                <a:solidFill>
                  <a:schemeClr val="tx1"/>
                </a:solidFill>
                <a:latin typeface="Arial" panose="020B0604020202020204" pitchFamily="34" charset="0"/>
                <a:ea typeface="MS PGothic" panose="020B0600070205080204" pitchFamily="34" charset="-128"/>
              </a:defRPr>
            </a:lvl3pPr>
            <a:lvl4pPr marL="1600200" indent="-228600" eaLnBrk="0" hangingPunct="0">
              <a:defRPr sz="800">
                <a:solidFill>
                  <a:schemeClr val="tx1"/>
                </a:solidFill>
                <a:latin typeface="Arial" panose="020B0604020202020204" pitchFamily="34" charset="0"/>
                <a:ea typeface="MS PGothic" panose="020B0600070205080204" pitchFamily="34" charset="-128"/>
              </a:defRPr>
            </a:lvl4pPr>
            <a:lvl5pPr marL="2057400" indent="-228600" eaLnBrk="0" hangingPunct="0">
              <a:defRPr sz="8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800">
                <a:solidFill>
                  <a:schemeClr val="tx1"/>
                </a:solidFill>
                <a:latin typeface="Arial" panose="020B0604020202020204" pitchFamily="34" charset="0"/>
                <a:ea typeface="MS PGothic" panose="020B0600070205080204" pitchFamily="34" charset="-128"/>
              </a:defRPr>
            </a:lvl9pPr>
          </a:lstStyle>
          <a:p>
            <a:pPr eaLnBrk="1" hangingPunct="1"/>
            <a:r>
              <a:rPr lang="en-US" sz="1800" dirty="0" smtClean="0"/>
              <a:t>Sources: Theme CB2016-10-15</a:t>
            </a: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TOT">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11325</TotalTime>
  <Words>1386</Words>
  <Application>Microsoft Office PowerPoint</Application>
  <PresentationFormat>On-screen Show (4:3)</PresentationFormat>
  <Paragraphs>203</Paragraphs>
  <Slides>40</Slides>
  <Notes>19</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8" baseType="lpstr">
      <vt:lpstr>Arial</vt:lpstr>
      <vt:lpstr>MS PGothic</vt:lpstr>
      <vt:lpstr>Times New Roman</vt:lpstr>
      <vt:lpstr>Calibri</vt:lpstr>
      <vt:lpstr>Courier New</vt:lpstr>
      <vt:lpstr>Wingdings</vt:lpstr>
      <vt:lpstr>TOT</vt:lpstr>
      <vt:lpstr>Microsoft Excel Chart</vt:lpstr>
      <vt:lpstr>PowerPoint Presentation</vt:lpstr>
      <vt:lpstr>Network of rehab centers in Vietnam through statistics</vt:lpstr>
      <vt:lpstr>PowerPoint Presentation</vt:lpstr>
      <vt:lpstr>Scale of HR working at public rehab centers</vt:lpstr>
      <vt:lpstr>Training qualifications of Center staffs</vt:lpstr>
      <vt:lpstr>Survey Statistics</vt:lpstr>
      <vt:lpstr>Rate of voluntary and mandatory enrollment at rehab centers</vt:lpstr>
      <vt:lpstr>Gender</vt:lpstr>
      <vt:lpstr>Training Majors</vt:lpstr>
      <vt:lpstr>Need for higher education</vt:lpstr>
      <vt:lpstr>Majors for higher education</vt:lpstr>
      <vt:lpstr>Thời gian đã làm việc trong lĩnh vực CNPH</vt:lpstr>
      <vt:lpstr>REQUIREMENTS for professional trainings at voluntary rehab centers</vt:lpstr>
      <vt:lpstr>Decision 2596/QD-TTg dated December 27, 2013 approving the Scheme for innovation in drug rehabilitation in Viet Nam to 2020</vt:lpstr>
      <vt:lpstr>Training Goals</vt:lpstr>
      <vt:lpstr>Training Needs</vt:lpstr>
      <vt:lpstr>WHAT TO TRAIN?</vt:lpstr>
      <vt:lpstr>WHAT TO TRAIN?</vt:lpstr>
      <vt:lpstr>WHAT TO TRAIN?</vt:lpstr>
      <vt:lpstr>WHAT TO TRAIN?</vt:lpstr>
      <vt:lpstr>WHAT TO TRAIN?</vt:lpstr>
      <vt:lpstr>Basic training contents for staffs working at voluntary rehab centers</vt:lpstr>
      <vt:lpstr>Percentage of staff got trained on addiction treatment</vt:lpstr>
      <vt:lpstr>ASSESSMENT of staffs in voluntary rehab centers on knowledge and skills in addiction treatment</vt:lpstr>
      <vt:lpstr>Level of importance of addiction treatment knowledge and skills</vt:lpstr>
      <vt:lpstr>Level of confidence in practicing knowledge, skills on addiction treatment</vt:lpstr>
      <vt:lpstr>Frequency of need to be supported by colleagues on knowledge, skills in addiction treatment</vt:lpstr>
      <vt:lpstr>Level of need to be trained with knowledge and skills in addiction treatment</vt:lpstr>
      <vt:lpstr>RECOMMENDATIONS of staffs in voluntary rehab centers on organizing professional trainings, courses on treatment addiction</vt:lpstr>
      <vt:lpstr>Best model of trainings</vt:lpstr>
      <vt:lpstr>Best duration for a training</vt:lpstr>
      <vt:lpstr>Training organization</vt:lpstr>
      <vt:lpstr>Barrier to training participation</vt:lpstr>
      <vt:lpstr>Barriers to practice learnt knowledge into reality</vt:lpstr>
      <vt:lpstr>The importance of considerations in training participation</vt:lpstr>
      <vt:lpstr>Conclusions</vt:lpstr>
      <vt:lpstr>Conclusions</vt:lpstr>
      <vt:lpstr>Conclusions</vt:lpstr>
      <vt:lpstr>PowerPoint Presentation</vt:lpstr>
      <vt:lpstr>PowerPoint Presentation</vt:lpstr>
    </vt:vector>
  </TitlesOfParts>
  <Company>Dominion E&amp;P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default</dc:creator>
  <cp:lastModifiedBy>Nhu Trang</cp:lastModifiedBy>
  <cp:revision>405</cp:revision>
  <dcterms:created xsi:type="dcterms:W3CDTF">2005-07-20T12:27:31Z</dcterms:created>
  <dcterms:modified xsi:type="dcterms:W3CDTF">2017-07-24T14:56:22Z</dcterms:modified>
</cp:coreProperties>
</file>