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80" r:id="rId3"/>
    <p:sldId id="282" r:id="rId4"/>
    <p:sldId id="283" r:id="rId5"/>
    <p:sldId id="284" r:id="rId6"/>
    <p:sldId id="286" r:id="rId7"/>
    <p:sldId id="285" r:id="rId8"/>
    <p:sldId id="264" r:id="rId9"/>
    <p:sldId id="265" r:id="rId10"/>
    <p:sldId id="267" r:id="rId11"/>
    <p:sldId id="281"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636" y="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vi-V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9393E9-31EA-477B-8CFC-3D428C16315E}" type="datetimeFigureOut">
              <a:rPr lang="vi-VN" smtClean="0"/>
              <a:pPr/>
              <a:t>03/08/2017</a:t>
            </a:fld>
            <a:endParaRPr lang="vi-V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vi-V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vi-V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3BACAE-B545-4388-B5F7-EAAD99B1CF78}" type="slidenum">
              <a:rPr lang="vi-VN" smtClean="0"/>
              <a:pPr/>
              <a:t>‹#›</a:t>
            </a:fld>
            <a:endParaRPr lang="vi-VN"/>
          </a:p>
        </p:txBody>
      </p:sp>
    </p:spTree>
    <p:extLst>
      <p:ext uri="{BB962C8B-B14F-4D97-AF65-F5344CB8AC3E}">
        <p14:creationId xmlns:p14="http://schemas.microsoft.com/office/powerpoint/2010/main" val="602156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r>
            <a:br>
              <a:rPr lang="en-GB" dirty="0"/>
            </a:br>
            <a:endParaRPr lang="en-GB" dirty="0"/>
          </a:p>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2992285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
        <p:nvSpPr>
          <p:cNvPr id="4" name="Slide Number Placeholder 3"/>
          <p:cNvSpPr>
            <a:spLocks noGrp="1"/>
          </p:cNvSpPr>
          <p:nvPr>
            <p:ph type="sldNum" sz="quarter" idx="10"/>
          </p:nvPr>
        </p:nvSpPr>
        <p:spPr/>
        <p:txBody>
          <a:bodyPr/>
          <a:lstStyle/>
          <a:p>
            <a:fld id="{1230E326-D974-4CC7-9B8B-13838A2BB138}" type="slidenum">
              <a:rPr lang="en-GB" smtClean="0"/>
              <a:pPr/>
              <a:t>14</a:t>
            </a:fld>
            <a:endParaRPr lang="en-GB" dirty="0"/>
          </a:p>
        </p:txBody>
      </p:sp>
    </p:spTree>
    <p:extLst>
      <p:ext uri="{BB962C8B-B14F-4D97-AF65-F5344CB8AC3E}">
        <p14:creationId xmlns:p14="http://schemas.microsoft.com/office/powerpoint/2010/main" val="35959536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19</a:t>
            </a:fld>
            <a:endParaRPr lang="en-GB" dirty="0"/>
          </a:p>
        </p:txBody>
      </p:sp>
    </p:spTree>
    <p:extLst>
      <p:ext uri="{BB962C8B-B14F-4D97-AF65-F5344CB8AC3E}">
        <p14:creationId xmlns:p14="http://schemas.microsoft.com/office/powerpoint/2010/main" val="689846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z="4000" dirty="0"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624" indent="-285627" eaLnBrk="0" hangingPunct="0">
              <a:defRPr>
                <a:solidFill>
                  <a:schemeClr val="tx1"/>
                </a:solidFill>
                <a:latin typeface="Arial" pitchFamily="34" charset="0"/>
              </a:defRPr>
            </a:lvl2pPr>
            <a:lvl3pPr marL="1142501" indent="-228498" eaLnBrk="0" hangingPunct="0">
              <a:defRPr>
                <a:solidFill>
                  <a:schemeClr val="tx1"/>
                </a:solidFill>
                <a:latin typeface="Arial" pitchFamily="34" charset="0"/>
              </a:defRPr>
            </a:lvl3pPr>
            <a:lvl4pPr marL="1599502" indent="-228498" eaLnBrk="0" hangingPunct="0">
              <a:defRPr>
                <a:solidFill>
                  <a:schemeClr val="tx1"/>
                </a:solidFill>
                <a:latin typeface="Arial" pitchFamily="34" charset="0"/>
              </a:defRPr>
            </a:lvl4pPr>
            <a:lvl5pPr marL="2056502" indent="-228498" eaLnBrk="0" hangingPunct="0">
              <a:defRPr>
                <a:solidFill>
                  <a:schemeClr val="tx1"/>
                </a:solidFill>
                <a:latin typeface="Arial" pitchFamily="34" charset="0"/>
              </a:defRPr>
            </a:lvl5pPr>
            <a:lvl6pPr marL="2513503" indent="-228498" eaLnBrk="0" fontAlgn="base" hangingPunct="0">
              <a:spcBef>
                <a:spcPct val="0"/>
              </a:spcBef>
              <a:spcAft>
                <a:spcPct val="0"/>
              </a:spcAft>
              <a:defRPr>
                <a:solidFill>
                  <a:schemeClr val="tx1"/>
                </a:solidFill>
                <a:latin typeface="Arial" pitchFamily="34" charset="0"/>
              </a:defRPr>
            </a:lvl6pPr>
            <a:lvl7pPr marL="2970504" indent="-228498" eaLnBrk="0" fontAlgn="base" hangingPunct="0">
              <a:spcBef>
                <a:spcPct val="0"/>
              </a:spcBef>
              <a:spcAft>
                <a:spcPct val="0"/>
              </a:spcAft>
              <a:defRPr>
                <a:solidFill>
                  <a:schemeClr val="tx1"/>
                </a:solidFill>
                <a:latin typeface="Arial" pitchFamily="34" charset="0"/>
              </a:defRPr>
            </a:lvl7pPr>
            <a:lvl8pPr marL="3427505" indent="-228498" eaLnBrk="0" fontAlgn="base" hangingPunct="0">
              <a:spcBef>
                <a:spcPct val="0"/>
              </a:spcBef>
              <a:spcAft>
                <a:spcPct val="0"/>
              </a:spcAft>
              <a:defRPr>
                <a:solidFill>
                  <a:schemeClr val="tx1"/>
                </a:solidFill>
                <a:latin typeface="Arial" pitchFamily="34" charset="0"/>
              </a:defRPr>
            </a:lvl8pPr>
            <a:lvl9pPr marL="3884504" indent="-228498"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1250BE0C-5E2F-440A-A6F0-EDD0F6855D50}" type="slidenum">
              <a:rPr lang="en-GB" altLang="en-US" smtClean="0">
                <a:solidFill>
                  <a:prstClr val="black"/>
                </a:solidFill>
                <a:latin typeface="Calibri" pitchFamily="34" charset="0"/>
              </a:rPr>
              <a:pPr eaLnBrk="1" fontAlgn="base" hangingPunct="1">
                <a:spcBef>
                  <a:spcPct val="0"/>
                </a:spcBef>
                <a:spcAft>
                  <a:spcPct val="0"/>
                </a:spcAft>
              </a:pPr>
              <a:t>23</a:t>
            </a:fld>
            <a:endParaRPr lang="en-GB" altLang="en-US" dirty="0" smtClean="0">
              <a:solidFill>
                <a:prstClr val="black"/>
              </a:solidFill>
              <a:latin typeface="Calibri" pitchFamily="34" charset="0"/>
            </a:endParaRPr>
          </a:p>
        </p:txBody>
      </p:sp>
    </p:spTree>
    <p:extLst>
      <p:ext uri="{BB962C8B-B14F-4D97-AF65-F5344CB8AC3E}">
        <p14:creationId xmlns:p14="http://schemas.microsoft.com/office/powerpoint/2010/main" val="2410543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3</a:t>
            </a:fld>
            <a:endParaRPr lang="en-GB" dirty="0"/>
          </a:p>
        </p:txBody>
      </p:sp>
    </p:spTree>
    <p:extLst>
      <p:ext uri="{BB962C8B-B14F-4D97-AF65-F5344CB8AC3E}">
        <p14:creationId xmlns:p14="http://schemas.microsoft.com/office/powerpoint/2010/main" val="19487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4</a:t>
            </a:fld>
            <a:endParaRPr lang="en-GB" dirty="0"/>
          </a:p>
        </p:txBody>
      </p:sp>
    </p:spTree>
    <p:extLst>
      <p:ext uri="{BB962C8B-B14F-4D97-AF65-F5344CB8AC3E}">
        <p14:creationId xmlns:p14="http://schemas.microsoft.com/office/powerpoint/2010/main" val="3577264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5</a:t>
            </a:fld>
            <a:endParaRPr lang="en-GB" dirty="0"/>
          </a:p>
        </p:txBody>
      </p:sp>
    </p:spTree>
    <p:extLst>
      <p:ext uri="{BB962C8B-B14F-4D97-AF65-F5344CB8AC3E}">
        <p14:creationId xmlns:p14="http://schemas.microsoft.com/office/powerpoint/2010/main" val="3606246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6</a:t>
            </a:fld>
            <a:endParaRPr lang="en-GB" dirty="0"/>
          </a:p>
        </p:txBody>
      </p:sp>
    </p:spTree>
    <p:extLst>
      <p:ext uri="{BB962C8B-B14F-4D97-AF65-F5344CB8AC3E}">
        <p14:creationId xmlns:p14="http://schemas.microsoft.com/office/powerpoint/2010/main" val="1399958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BF25B1-9033-4B17-B5F4-B65326A9161B}"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3054899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p:txBody>
      </p:sp>
      <p:sp>
        <p:nvSpPr>
          <p:cNvPr id="4" name="Slide Number Placeholder 3"/>
          <p:cNvSpPr>
            <a:spLocks noGrp="1"/>
          </p:cNvSpPr>
          <p:nvPr>
            <p:ph type="sldNum" sz="quarter" idx="10"/>
          </p:nvPr>
        </p:nvSpPr>
        <p:spPr/>
        <p:txBody>
          <a:bodyPr/>
          <a:lstStyle/>
          <a:p>
            <a:fld id="{1230E326-D974-4CC7-9B8B-13838A2BB138}" type="slidenum">
              <a:rPr lang="en-GB" smtClean="0"/>
              <a:pPr/>
              <a:t>8</a:t>
            </a:fld>
            <a:endParaRPr lang="en-GB" dirty="0"/>
          </a:p>
        </p:txBody>
      </p:sp>
    </p:spTree>
    <p:extLst>
      <p:ext uri="{BB962C8B-B14F-4D97-AF65-F5344CB8AC3E}">
        <p14:creationId xmlns:p14="http://schemas.microsoft.com/office/powerpoint/2010/main" val="1990267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dirty="0"/>
          </a:p>
        </p:txBody>
      </p:sp>
      <p:sp>
        <p:nvSpPr>
          <p:cNvPr id="4" name="Slide Number Placeholder 3"/>
          <p:cNvSpPr>
            <a:spLocks noGrp="1"/>
          </p:cNvSpPr>
          <p:nvPr>
            <p:ph type="sldNum" sz="quarter" idx="10"/>
          </p:nvPr>
        </p:nvSpPr>
        <p:spPr/>
        <p:txBody>
          <a:bodyPr/>
          <a:lstStyle/>
          <a:p>
            <a:fld id="{1230E326-D974-4CC7-9B8B-13838A2BB138}" type="slidenum">
              <a:rPr lang="en-GB" smtClean="0"/>
              <a:pPr/>
              <a:t>10</a:t>
            </a:fld>
            <a:endParaRPr lang="en-GB" dirty="0"/>
          </a:p>
        </p:txBody>
      </p:sp>
    </p:spTree>
    <p:extLst>
      <p:ext uri="{BB962C8B-B14F-4D97-AF65-F5344CB8AC3E}">
        <p14:creationId xmlns:p14="http://schemas.microsoft.com/office/powerpoint/2010/main" val="930640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dirty="0" smtClean="0"/>
          </a:p>
        </p:txBody>
      </p:sp>
      <p:sp>
        <p:nvSpPr>
          <p:cNvPr id="4" name="Slide Number Placeholder 3"/>
          <p:cNvSpPr>
            <a:spLocks noGrp="1"/>
          </p:cNvSpPr>
          <p:nvPr>
            <p:ph type="sldNum" sz="quarter" idx="10"/>
          </p:nvPr>
        </p:nvSpPr>
        <p:spPr/>
        <p:txBody>
          <a:bodyPr/>
          <a:lstStyle/>
          <a:p>
            <a:fld id="{1230E326-D974-4CC7-9B8B-13838A2BB138}" type="slidenum">
              <a:rPr lang="en-GB" smtClean="0"/>
              <a:pPr/>
              <a:t>11</a:t>
            </a:fld>
            <a:endParaRPr lang="en-GB" dirty="0"/>
          </a:p>
        </p:txBody>
      </p:sp>
    </p:spTree>
    <p:extLst>
      <p:ext uri="{BB962C8B-B14F-4D97-AF65-F5344CB8AC3E}">
        <p14:creationId xmlns:p14="http://schemas.microsoft.com/office/powerpoint/2010/main" val="1163861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vi-V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vi-VN"/>
          </a:p>
        </p:txBody>
      </p:sp>
      <p:sp>
        <p:nvSpPr>
          <p:cNvPr id="4" name="Date Placeholder 3"/>
          <p:cNvSpPr>
            <a:spLocks noGrp="1"/>
          </p:cNvSpPr>
          <p:nvPr>
            <p:ph type="dt" sz="half" idx="10"/>
          </p:nvPr>
        </p:nvSpPr>
        <p:spPr/>
        <p:txBody>
          <a:bodyPr/>
          <a:lstStyle/>
          <a:p>
            <a:fld id="{CC67D654-4500-4794-9935-5093542BBBDF}" type="datetimeFigureOut">
              <a:rPr lang="vi-VN" smtClean="0"/>
              <a:pPr/>
              <a:t>03/08/2017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2203401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p>
            <a:fld id="{CC67D654-4500-4794-9935-5093542BBBDF}" type="datetimeFigureOut">
              <a:rPr lang="vi-VN" smtClean="0"/>
              <a:pPr/>
              <a:t>03/08/2017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3133244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vi-V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p>
            <a:fld id="{CC67D654-4500-4794-9935-5093542BBBDF}" type="datetimeFigureOut">
              <a:rPr lang="vi-VN" smtClean="0"/>
              <a:pPr/>
              <a:t>03/08/2017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630777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p>
            <a:fld id="{CC67D654-4500-4794-9935-5093542BBBDF}" type="datetimeFigureOut">
              <a:rPr lang="vi-VN" smtClean="0"/>
              <a:pPr/>
              <a:t>03/08/2017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3945128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vi-V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67D654-4500-4794-9935-5093542BBBDF}" type="datetimeFigureOut">
              <a:rPr lang="vi-VN" smtClean="0"/>
              <a:pPr/>
              <a:t>03/08/2017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225133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Date Placeholder 4"/>
          <p:cNvSpPr>
            <a:spLocks noGrp="1"/>
          </p:cNvSpPr>
          <p:nvPr>
            <p:ph type="dt" sz="half" idx="10"/>
          </p:nvPr>
        </p:nvSpPr>
        <p:spPr/>
        <p:txBody>
          <a:bodyPr/>
          <a:lstStyle/>
          <a:p>
            <a:fld id="{CC67D654-4500-4794-9935-5093542BBBDF}" type="datetimeFigureOut">
              <a:rPr lang="vi-VN" smtClean="0"/>
              <a:pPr/>
              <a:t>03/08/2017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388638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vi-V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7" name="Date Placeholder 6"/>
          <p:cNvSpPr>
            <a:spLocks noGrp="1"/>
          </p:cNvSpPr>
          <p:nvPr>
            <p:ph type="dt" sz="half" idx="10"/>
          </p:nvPr>
        </p:nvSpPr>
        <p:spPr/>
        <p:txBody>
          <a:bodyPr/>
          <a:lstStyle/>
          <a:p>
            <a:fld id="{CC67D654-4500-4794-9935-5093542BBBDF}" type="datetimeFigureOut">
              <a:rPr lang="vi-VN" smtClean="0"/>
              <a:pPr/>
              <a:t>03/08/2017</a:t>
            </a:fld>
            <a:endParaRPr lang="vi-VN"/>
          </a:p>
        </p:txBody>
      </p:sp>
      <p:sp>
        <p:nvSpPr>
          <p:cNvPr id="8" name="Footer Placeholder 7"/>
          <p:cNvSpPr>
            <a:spLocks noGrp="1"/>
          </p:cNvSpPr>
          <p:nvPr>
            <p:ph type="ftr" sz="quarter" idx="11"/>
          </p:nvPr>
        </p:nvSpPr>
        <p:spPr/>
        <p:txBody>
          <a:bodyPr/>
          <a:lstStyle/>
          <a:p>
            <a:endParaRPr lang="vi-VN"/>
          </a:p>
        </p:txBody>
      </p:sp>
      <p:sp>
        <p:nvSpPr>
          <p:cNvPr id="9" name="Slide Number Placeholder 8"/>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136720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Date Placeholder 2"/>
          <p:cNvSpPr>
            <a:spLocks noGrp="1"/>
          </p:cNvSpPr>
          <p:nvPr>
            <p:ph type="dt" sz="half" idx="10"/>
          </p:nvPr>
        </p:nvSpPr>
        <p:spPr/>
        <p:txBody>
          <a:bodyPr/>
          <a:lstStyle/>
          <a:p>
            <a:fld id="{CC67D654-4500-4794-9935-5093542BBBDF}" type="datetimeFigureOut">
              <a:rPr lang="vi-VN" smtClean="0"/>
              <a:pPr/>
              <a:t>03/08/2017</a:t>
            </a:fld>
            <a:endParaRPr lang="vi-VN"/>
          </a:p>
        </p:txBody>
      </p:sp>
      <p:sp>
        <p:nvSpPr>
          <p:cNvPr id="4" name="Footer Placeholder 3"/>
          <p:cNvSpPr>
            <a:spLocks noGrp="1"/>
          </p:cNvSpPr>
          <p:nvPr>
            <p:ph type="ftr" sz="quarter" idx="11"/>
          </p:nvPr>
        </p:nvSpPr>
        <p:spPr/>
        <p:txBody>
          <a:bodyPr/>
          <a:lstStyle/>
          <a:p>
            <a:endParaRPr lang="vi-VN"/>
          </a:p>
        </p:txBody>
      </p:sp>
      <p:sp>
        <p:nvSpPr>
          <p:cNvPr id="5" name="Slide Number Placeholder 4"/>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2828354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67D654-4500-4794-9935-5093542BBBDF}" type="datetimeFigureOut">
              <a:rPr lang="vi-VN" smtClean="0"/>
              <a:pPr/>
              <a:t>03/08/2017</a:t>
            </a:fld>
            <a:endParaRPr lang="vi-VN"/>
          </a:p>
        </p:txBody>
      </p:sp>
      <p:sp>
        <p:nvSpPr>
          <p:cNvPr id="3" name="Footer Placeholder 2"/>
          <p:cNvSpPr>
            <a:spLocks noGrp="1"/>
          </p:cNvSpPr>
          <p:nvPr>
            <p:ph type="ftr" sz="quarter" idx="11"/>
          </p:nvPr>
        </p:nvSpPr>
        <p:spPr/>
        <p:txBody>
          <a:bodyPr/>
          <a:lstStyle/>
          <a:p>
            <a:endParaRPr lang="vi-VN"/>
          </a:p>
        </p:txBody>
      </p:sp>
      <p:sp>
        <p:nvSpPr>
          <p:cNvPr id="4" name="Slide Number Placeholder 3"/>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2532204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vi-V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67D654-4500-4794-9935-5093542BBBDF}" type="datetimeFigureOut">
              <a:rPr lang="vi-VN" smtClean="0"/>
              <a:pPr/>
              <a:t>03/08/2017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4075734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vi-V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vi-V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67D654-4500-4794-9935-5093542BBBDF}" type="datetimeFigureOut">
              <a:rPr lang="vi-VN" smtClean="0"/>
              <a:pPr/>
              <a:t>03/08/2017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602904F8-603B-4205-8A31-8BB36E31519F}" type="slidenum">
              <a:rPr lang="vi-VN" smtClean="0"/>
              <a:pPr/>
              <a:t>‹#›</a:t>
            </a:fld>
            <a:endParaRPr lang="vi-VN"/>
          </a:p>
        </p:txBody>
      </p:sp>
    </p:spTree>
    <p:extLst>
      <p:ext uri="{BB962C8B-B14F-4D97-AF65-F5344CB8AC3E}">
        <p14:creationId xmlns:p14="http://schemas.microsoft.com/office/powerpoint/2010/main" val="3829659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vi-V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67D654-4500-4794-9935-5093542BBBDF}" type="datetimeFigureOut">
              <a:rPr lang="vi-VN" smtClean="0"/>
              <a:pPr/>
              <a:t>03/08/2017</a:t>
            </a:fld>
            <a:endParaRPr lang="vi-V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vi-V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2904F8-603B-4205-8A31-8BB36E31519F}" type="slidenum">
              <a:rPr lang="vi-VN" smtClean="0"/>
              <a:pPr/>
              <a:t>‹#›</a:t>
            </a:fld>
            <a:endParaRPr lang="vi-VN"/>
          </a:p>
        </p:txBody>
      </p:sp>
    </p:spTree>
    <p:extLst>
      <p:ext uri="{BB962C8B-B14F-4D97-AF65-F5344CB8AC3E}">
        <p14:creationId xmlns:p14="http://schemas.microsoft.com/office/powerpoint/2010/main" val="3900569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un.org/en/ga/search/view_doc.asp?symbol=A/RES/70/175&amp;referer=/english/&amp;Lang=E" TargetMode="External"/><Relationship Id="rId2" Type="http://schemas.openxmlformats.org/officeDocument/2006/relationships/hyperlink" Target="http://www.unodc.org/documents/hiv-aids/HIV_comprehensive_package_prison_2013_eBook.pdf" TargetMode="External"/><Relationship Id="rId1" Type="http://schemas.openxmlformats.org/officeDocument/2006/relationships/slideLayout" Target="../slideLayouts/slideLayout2.xml"/><Relationship Id="rId6" Type="http://schemas.openxmlformats.org/officeDocument/2006/relationships/hyperlink" Target="http://www.unaids.org/sites/default/files/country/documents/MYS_narrative_report_2015.pdf" TargetMode="External"/><Relationship Id="rId5" Type="http://schemas.openxmlformats.org/officeDocument/2006/relationships/hyperlink" Target="http://www.who.int/hiv/pub/idu/idu_target_setting_guide.pdf" TargetMode="External"/><Relationship Id="rId4" Type="http://schemas.openxmlformats.org/officeDocument/2006/relationships/hyperlink" Target="http://www.unodc.org/documents/hiv-aids/OST_in_Custodial_Settings.pdf"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7544" y="404664"/>
            <a:ext cx="8496944" cy="1584176"/>
          </a:xfrm>
        </p:spPr>
        <p:txBody>
          <a:bodyPr>
            <a:noAutofit/>
          </a:bodyPr>
          <a:lstStyle/>
          <a:p>
            <a:r>
              <a:rPr lang="en-US" sz="3600" b="1" dirty="0" err="1" smtClean="0">
                <a:solidFill>
                  <a:srgbClr val="C00000"/>
                </a:solidFill>
              </a:rPr>
              <a:t>Opioid</a:t>
            </a:r>
            <a:r>
              <a:rPr lang="en-US" sz="3600" b="1" dirty="0" smtClean="0">
                <a:solidFill>
                  <a:srgbClr val="C00000"/>
                </a:solidFill>
              </a:rPr>
              <a:t> Substitution Therapy (OST)</a:t>
            </a:r>
            <a:br>
              <a:rPr lang="en-US" sz="3600" b="1" dirty="0" smtClean="0">
                <a:solidFill>
                  <a:srgbClr val="C00000"/>
                </a:solidFill>
              </a:rPr>
            </a:br>
            <a:r>
              <a:rPr lang="en-US" sz="3600" b="1" dirty="0" smtClean="0">
                <a:solidFill>
                  <a:srgbClr val="C00000"/>
                </a:solidFill>
              </a:rPr>
              <a:t>in Prisons</a:t>
            </a:r>
            <a:r>
              <a:rPr lang="en-US" sz="3600" b="1" dirty="0">
                <a:solidFill>
                  <a:srgbClr val="C00000"/>
                </a:solidFill>
              </a:rPr>
              <a:t/>
            </a:r>
            <a:br>
              <a:rPr lang="en-US" sz="3600" b="1" dirty="0">
                <a:solidFill>
                  <a:srgbClr val="C00000"/>
                </a:solidFill>
              </a:rPr>
            </a:br>
            <a:r>
              <a:rPr lang="en-GB" sz="3600" b="1" dirty="0" smtClean="0">
                <a:solidFill>
                  <a:schemeClr val="accent1">
                    <a:lumMod val="50000"/>
                  </a:schemeClr>
                </a:solidFill>
              </a:rPr>
              <a:t> Public Health &amp; Human Rights Approach</a:t>
            </a:r>
            <a:endParaRPr lang="en-GB" sz="3600" dirty="0">
              <a:solidFill>
                <a:srgbClr val="C00000"/>
              </a:solidFill>
            </a:endParaRPr>
          </a:p>
        </p:txBody>
      </p:sp>
      <p:sp>
        <p:nvSpPr>
          <p:cNvPr id="5" name="Subtitle 4"/>
          <p:cNvSpPr>
            <a:spLocks noGrp="1"/>
          </p:cNvSpPr>
          <p:nvPr>
            <p:ph type="subTitle" idx="1"/>
          </p:nvPr>
        </p:nvSpPr>
        <p:spPr>
          <a:xfrm>
            <a:off x="35355" y="2606741"/>
            <a:ext cx="9144000" cy="1725580"/>
          </a:xfrm>
        </p:spPr>
        <p:txBody>
          <a:bodyPr>
            <a:normAutofit/>
          </a:bodyPr>
          <a:lstStyle/>
          <a:p>
            <a:pPr algn="l"/>
            <a:endParaRPr lang="en-US" sz="2400" b="1" dirty="0" smtClean="0">
              <a:solidFill>
                <a:schemeClr val="accent1">
                  <a:lumMod val="50000"/>
                </a:schemeClr>
              </a:solidFill>
            </a:endParaRPr>
          </a:p>
          <a:p>
            <a:pPr algn="l"/>
            <a:endParaRPr lang="en-US" sz="2400" b="1" dirty="0">
              <a:solidFill>
                <a:schemeClr val="accent1">
                  <a:lumMod val="50000"/>
                </a:schemeClr>
              </a:solidFill>
            </a:endParaRPr>
          </a:p>
          <a:p>
            <a:pPr algn="l"/>
            <a:endParaRPr lang="en-GB" b="1" dirty="0">
              <a:solidFill>
                <a:schemeClr val="accent1">
                  <a:lumMod val="50000"/>
                </a:schemeClr>
              </a:solidFill>
            </a:endParaRPr>
          </a:p>
        </p:txBody>
      </p:sp>
      <p:sp>
        <p:nvSpPr>
          <p:cNvPr id="8" name="Subtitle 4"/>
          <p:cNvSpPr txBox="1">
            <a:spLocks/>
          </p:cNvSpPr>
          <p:nvPr/>
        </p:nvSpPr>
        <p:spPr>
          <a:xfrm>
            <a:off x="0" y="4365104"/>
            <a:ext cx="9144000" cy="936104"/>
          </a:xfrm>
          <a:prstGeom prst="rect">
            <a:avLst/>
          </a:prstGeom>
        </p:spPr>
        <p:txBody>
          <a:bodyPr vert="horz" lIns="91440" tIns="45720" rIns="91440" bIns="45720" rtlCol="0">
            <a:normAutofit fontScale="250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en-US" sz="9600" i="1" dirty="0" smtClean="0">
              <a:solidFill>
                <a:schemeClr val="accent2">
                  <a:lumMod val="75000"/>
                </a:schemeClr>
              </a:solidFill>
            </a:endParaRPr>
          </a:p>
          <a:p>
            <a:pPr algn="l"/>
            <a:r>
              <a:rPr lang="en-US" sz="9600" i="1" dirty="0" smtClean="0">
                <a:solidFill>
                  <a:schemeClr val="accent1">
                    <a:lumMod val="50000"/>
                  </a:schemeClr>
                </a:solidFill>
              </a:rPr>
              <a:t>		</a:t>
            </a:r>
          </a:p>
          <a:p>
            <a:pPr algn="l"/>
            <a:r>
              <a:rPr lang="en-US" sz="9600" b="1" dirty="0" smtClean="0">
                <a:solidFill>
                  <a:schemeClr val="accent1">
                    <a:lumMod val="50000"/>
                  </a:schemeClr>
                </a:solidFill>
              </a:rPr>
              <a:t>		Nguyen </a:t>
            </a:r>
            <a:r>
              <a:rPr lang="en-US" sz="9600" b="1" dirty="0" err="1" smtClean="0">
                <a:solidFill>
                  <a:schemeClr val="accent1">
                    <a:lumMod val="50000"/>
                  </a:schemeClr>
                </a:solidFill>
              </a:rPr>
              <a:t>Thanh</a:t>
            </a:r>
            <a:r>
              <a:rPr lang="en-US" sz="9600" b="1" dirty="0" smtClean="0">
                <a:solidFill>
                  <a:schemeClr val="accent1">
                    <a:lumMod val="50000"/>
                  </a:schemeClr>
                </a:solidFill>
              </a:rPr>
              <a:t> </a:t>
            </a:r>
            <a:r>
              <a:rPr lang="en-US" sz="9600" b="1" dirty="0" err="1" smtClean="0">
                <a:solidFill>
                  <a:schemeClr val="accent1">
                    <a:lumMod val="50000"/>
                  </a:schemeClr>
                </a:solidFill>
              </a:rPr>
              <a:t>Cuong</a:t>
            </a:r>
            <a:r>
              <a:rPr lang="en-US" sz="9600" b="1" dirty="0" smtClean="0">
                <a:solidFill>
                  <a:schemeClr val="accent1">
                    <a:lumMod val="50000"/>
                  </a:schemeClr>
                </a:solidFill>
              </a:rPr>
              <a:t>, MD, MPH</a:t>
            </a:r>
            <a:endParaRPr lang="en-US" sz="9600" b="1" dirty="0">
              <a:solidFill>
                <a:schemeClr val="accent1">
                  <a:lumMod val="50000"/>
                </a:schemeClr>
              </a:solidFill>
            </a:endParaRPr>
          </a:p>
          <a:p>
            <a:pPr algn="l"/>
            <a:r>
              <a:rPr lang="en-US" sz="9600" b="1" dirty="0" smtClean="0">
                <a:solidFill>
                  <a:schemeClr val="accent1">
                    <a:lumMod val="50000"/>
                  </a:schemeClr>
                </a:solidFill>
              </a:rPr>
              <a:t>		UNODC Vietnam</a:t>
            </a:r>
            <a:endParaRPr lang="en-US" sz="9600" b="1" dirty="0" smtClean="0">
              <a:solidFill>
                <a:schemeClr val="accent2">
                  <a:lumMod val="75000"/>
                </a:schemeClr>
              </a:solidFill>
            </a:endParaRPr>
          </a:p>
          <a:p>
            <a:pPr algn="l"/>
            <a:r>
              <a:rPr lang="en-US" sz="9600" i="1" dirty="0" smtClean="0">
                <a:solidFill>
                  <a:schemeClr val="accent2">
                    <a:lumMod val="75000"/>
                  </a:schemeClr>
                </a:solidFill>
              </a:rPr>
              <a:t>		</a:t>
            </a:r>
          </a:p>
          <a:p>
            <a:r>
              <a:rPr lang="en-US" sz="9600" i="1" dirty="0" smtClean="0">
                <a:solidFill>
                  <a:schemeClr val="accent2">
                    <a:lumMod val="75000"/>
                  </a:schemeClr>
                </a:solidFill>
              </a:rPr>
              <a:t>Ho Chi Minh City, July 3-5, 2017</a:t>
            </a:r>
            <a:endParaRPr lang="en-GB" sz="9600" i="1" dirty="0">
              <a:solidFill>
                <a:schemeClr val="accent2">
                  <a:lumMod val="75000"/>
                </a:schemeClr>
              </a:solidFill>
            </a:endParaRPr>
          </a:p>
        </p:txBody>
      </p:sp>
      <p:pic>
        <p:nvPicPr>
          <p:cNvPr id="7" name="Picture 2" descr="C:\Users\ngoc\Desktop\K16\addressinghiv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08" r="1164"/>
          <a:stretch/>
        </p:blipFill>
        <p:spPr bwMode="auto">
          <a:xfrm>
            <a:off x="0" y="2176320"/>
            <a:ext cx="9144000" cy="26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4725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OST in Prisons</a:t>
            </a:r>
            <a:endParaRPr lang="vi-VN" b="1" dirty="0"/>
          </a:p>
        </p:txBody>
      </p:sp>
      <p:sp>
        <p:nvSpPr>
          <p:cNvPr id="3" name="Content Placeholder 2"/>
          <p:cNvSpPr>
            <a:spLocks noGrp="1"/>
          </p:cNvSpPr>
          <p:nvPr>
            <p:ph idx="1"/>
          </p:nvPr>
        </p:nvSpPr>
        <p:spPr>
          <a:xfrm>
            <a:off x="467544" y="1556792"/>
            <a:ext cx="8229600" cy="4525963"/>
          </a:xfrm>
        </p:spPr>
        <p:txBody>
          <a:bodyPr>
            <a:normAutofit fontScale="85000" lnSpcReduction="20000"/>
          </a:bodyPr>
          <a:lstStyle/>
          <a:p>
            <a:r>
              <a:rPr lang="en-US" dirty="0" smtClean="0"/>
              <a:t>2014 – 2016: </a:t>
            </a:r>
            <a:r>
              <a:rPr lang="en-GB" dirty="0" smtClean="0"/>
              <a:t>OST has been initiated in at least one prison in India, Lebanon, Macau, Morocco, and Vietnam</a:t>
            </a:r>
          </a:p>
          <a:p>
            <a:endParaRPr lang="en-US" dirty="0" smtClean="0"/>
          </a:p>
          <a:p>
            <a:r>
              <a:rPr lang="en-US" dirty="0" smtClean="0"/>
              <a:t>2014-2016: OST </a:t>
            </a:r>
            <a:r>
              <a:rPr lang="en-GB" dirty="0" smtClean="0"/>
              <a:t>has been expanded to more prisons in some countries including Greece, Moldova and Malaysia;</a:t>
            </a:r>
            <a:endParaRPr lang="en-US" dirty="0" smtClean="0"/>
          </a:p>
          <a:p>
            <a:endParaRPr lang="en-US" dirty="0" smtClean="0"/>
          </a:p>
          <a:p>
            <a:r>
              <a:rPr lang="en-GB" dirty="0" smtClean="0"/>
              <a:t>Technical and policy guidelines on OST in prisons have also been developed some countries  like Tajikistan, although actual implementation of the service is still under consideration;</a:t>
            </a:r>
            <a:endParaRPr lang="en-US" dirty="0" smtClean="0"/>
          </a:p>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10</a:t>
            </a:fld>
            <a:endParaRPr lang="en-GB" dirty="0">
              <a:solidFill>
                <a:prstClr val="black">
                  <a:tint val="75000"/>
                </a:prstClr>
              </a:solidFill>
            </a:endParaRPr>
          </a:p>
        </p:txBody>
      </p:sp>
    </p:spTree>
    <p:extLst>
      <p:ext uri="{BB962C8B-B14F-4D97-AF65-F5344CB8AC3E}">
        <p14:creationId xmlns:p14="http://schemas.microsoft.com/office/powerpoint/2010/main" val="9101703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6632"/>
            <a:ext cx="8229600" cy="814102"/>
          </a:xfrm>
        </p:spPr>
        <p:txBody>
          <a:bodyPr>
            <a:normAutofit/>
          </a:bodyPr>
          <a:lstStyle/>
          <a:p>
            <a:r>
              <a:rPr lang="en-GB" sz="2400" dirty="0" smtClean="0"/>
              <a:t>OST in Prisons</a:t>
            </a:r>
            <a:endParaRPr lang="en-GB" sz="2400" dirty="0"/>
          </a:p>
        </p:txBody>
      </p:sp>
      <p:sp>
        <p:nvSpPr>
          <p:cNvPr id="5" name="Content Placeholder 4"/>
          <p:cNvSpPr>
            <a:spLocks noGrp="1"/>
          </p:cNvSpPr>
          <p:nvPr>
            <p:ph idx="1"/>
          </p:nvPr>
        </p:nvSpPr>
        <p:spPr>
          <a:xfrm>
            <a:off x="457200" y="1088740"/>
            <a:ext cx="8229600" cy="5037423"/>
          </a:xfrm>
        </p:spPr>
        <p:txBody>
          <a:bodyPr>
            <a:normAutofit/>
          </a:bodyPr>
          <a:lstStyle/>
          <a:p>
            <a:pPr marL="0" indent="0">
              <a:buNone/>
            </a:pPr>
            <a:r>
              <a:rPr lang="en-GB" sz="1400" dirty="0" smtClean="0"/>
              <a:t>Source: The Global State of Harm Reduction 2016</a:t>
            </a:r>
            <a:endParaRPr lang="en-GB" sz="1400" dirty="0"/>
          </a:p>
        </p:txBody>
      </p:sp>
      <p:pic>
        <p:nvPicPr>
          <p:cNvPr id="1026" name="Picture 2" descr="C:\Users\ahmed\Pictures\OST in prisons - 201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340768"/>
            <a:ext cx="9144000" cy="432048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US" sz="2800" dirty="0" smtClean="0">
                <a:solidFill>
                  <a:prstClr val="black">
                    <a:tint val="75000"/>
                  </a:prstClr>
                </a:solidFill>
              </a:rPr>
              <a:t>11</a:t>
            </a:r>
            <a:endParaRPr lang="en-GB" sz="2800" dirty="0">
              <a:solidFill>
                <a:prstClr val="black">
                  <a:tint val="75000"/>
                </a:prstClr>
              </a:solidFill>
            </a:endParaRPr>
          </a:p>
        </p:txBody>
      </p:sp>
      <p:sp>
        <p:nvSpPr>
          <p:cNvPr id="3" name="Slide Number Placeholder 2"/>
          <p:cNvSpPr>
            <a:spLocks noGrp="1"/>
          </p:cNvSpPr>
          <p:nvPr>
            <p:ph type="sldNum" sz="quarter" idx="12"/>
          </p:nvPr>
        </p:nvSpPr>
        <p:spPr/>
        <p:txBody>
          <a:bodyPr/>
          <a:lstStyle/>
          <a:p>
            <a:fld id="{6C896CEA-C76D-461A-B708-DF21A681B18A}" type="slidenum">
              <a:rPr lang="en-GB" smtClean="0">
                <a:solidFill>
                  <a:prstClr val="black">
                    <a:tint val="75000"/>
                  </a:prstClr>
                </a:solidFill>
              </a:rPr>
              <a:pPr/>
              <a:t>11</a:t>
            </a:fld>
            <a:endParaRPr lang="en-GB" dirty="0">
              <a:solidFill>
                <a:prstClr val="black">
                  <a:tint val="75000"/>
                </a:prstClr>
              </a:solidFill>
            </a:endParaRPr>
          </a:p>
        </p:txBody>
      </p:sp>
    </p:spTree>
    <p:extLst>
      <p:ext uri="{BB962C8B-B14F-4D97-AF65-F5344CB8AC3E}">
        <p14:creationId xmlns:p14="http://schemas.microsoft.com/office/powerpoint/2010/main" val="32516336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Modes of treatment</a:t>
            </a:r>
            <a:endParaRPr lang="vi-VN" dirty="0"/>
          </a:p>
        </p:txBody>
      </p:sp>
      <p:sp>
        <p:nvSpPr>
          <p:cNvPr id="3" name="Content Placeholder 2"/>
          <p:cNvSpPr>
            <a:spLocks noGrp="1"/>
          </p:cNvSpPr>
          <p:nvPr>
            <p:ph idx="1"/>
          </p:nvPr>
        </p:nvSpPr>
        <p:spPr>
          <a:xfrm>
            <a:off x="539552" y="1772816"/>
            <a:ext cx="8229600" cy="4525963"/>
          </a:xfrm>
        </p:spPr>
        <p:txBody>
          <a:bodyPr/>
          <a:lstStyle/>
          <a:p>
            <a:pPr marL="514350" indent="-514350">
              <a:buFont typeface="+mj-lt"/>
              <a:buAutoNum type="arabicPeriod"/>
            </a:pPr>
            <a:r>
              <a:rPr lang="en-US" dirty="0" smtClean="0"/>
              <a:t>Immediate initiation on entry for those who are on OST before imprisonment; </a:t>
            </a:r>
          </a:p>
          <a:p>
            <a:pPr marL="514350" indent="-514350">
              <a:buFont typeface="+mj-lt"/>
              <a:buAutoNum type="arabicPeriod"/>
            </a:pPr>
            <a:endParaRPr lang="en-US" dirty="0" smtClean="0"/>
          </a:p>
          <a:p>
            <a:pPr marL="514350" indent="-514350">
              <a:buFont typeface="+mj-lt"/>
              <a:buAutoNum type="arabicPeriod"/>
            </a:pPr>
            <a:r>
              <a:rPr lang="en-US" dirty="0" smtClean="0"/>
              <a:t>New initiation of treatment during prison stay;</a:t>
            </a:r>
          </a:p>
          <a:p>
            <a:pPr marL="514350" indent="-514350">
              <a:buFont typeface="+mj-lt"/>
              <a:buAutoNum type="arabicPeriod"/>
            </a:pPr>
            <a:endParaRPr lang="en-US" dirty="0" smtClean="0"/>
          </a:p>
          <a:p>
            <a:pPr marL="514350" indent="-514350">
              <a:buFont typeface="+mj-lt"/>
              <a:buAutoNum type="arabicPeriod"/>
            </a:pPr>
            <a:r>
              <a:rPr lang="en-US" dirty="0" err="1" smtClean="0"/>
              <a:t>Initation</a:t>
            </a:r>
            <a:r>
              <a:rPr lang="en-US" dirty="0" smtClean="0"/>
              <a:t> of treatment at 6 months before released (Pre-release </a:t>
            </a:r>
            <a:r>
              <a:rPr lang="en-US" dirty="0" err="1" smtClean="0"/>
              <a:t>Initation</a:t>
            </a:r>
            <a:r>
              <a:rPr lang="en-US" dirty="0" smtClean="0"/>
              <a:t>)</a:t>
            </a:r>
          </a:p>
          <a:p>
            <a:pPr marL="514350" indent="-514350">
              <a:buFont typeface="+mj-lt"/>
              <a:buAutoNum type="arabicPeriod"/>
            </a:pPr>
            <a:endParaRPr lang="en-US" dirty="0"/>
          </a:p>
          <a:p>
            <a:pPr marL="514350" indent="-514350">
              <a:buFont typeface="+mj-lt"/>
              <a:buAutoNum type="arabicPeriod"/>
            </a:pP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12</a:t>
            </a:fld>
            <a:endParaRPr lang="en-GB" dirty="0">
              <a:solidFill>
                <a:prstClr val="black">
                  <a:tint val="75000"/>
                </a:prstClr>
              </a:solidFill>
            </a:endParaRPr>
          </a:p>
        </p:txBody>
      </p:sp>
    </p:spTree>
    <p:extLst>
      <p:ext uri="{BB962C8B-B14F-4D97-AF65-F5344CB8AC3E}">
        <p14:creationId xmlns:p14="http://schemas.microsoft.com/office/powerpoint/2010/main" val="838998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Recognized benefits</a:t>
            </a:r>
            <a:endParaRPr lang="vi-VN" dirty="0"/>
          </a:p>
        </p:txBody>
      </p:sp>
      <p:sp>
        <p:nvSpPr>
          <p:cNvPr id="3" name="Content Placeholder 2"/>
          <p:cNvSpPr>
            <a:spLocks noGrp="1"/>
          </p:cNvSpPr>
          <p:nvPr>
            <p:ph idx="1"/>
          </p:nvPr>
        </p:nvSpPr>
        <p:spPr/>
        <p:txBody>
          <a:bodyPr>
            <a:normAutofit fontScale="92500" lnSpcReduction="10000"/>
          </a:bodyPr>
          <a:lstStyle/>
          <a:p>
            <a:r>
              <a:rPr lang="en-US" dirty="0" smtClean="0"/>
              <a:t>Decrease in drug use, possessions and sales in prisons,</a:t>
            </a:r>
          </a:p>
          <a:p>
            <a:r>
              <a:rPr lang="en-US" dirty="0" smtClean="0"/>
              <a:t>Decrease in transmission of HIV and blood borne diseases</a:t>
            </a:r>
          </a:p>
          <a:p>
            <a:r>
              <a:rPr lang="en-US" dirty="0" smtClean="0"/>
              <a:t>Decrease in physical and mental disorders by drug use</a:t>
            </a:r>
          </a:p>
          <a:p>
            <a:r>
              <a:rPr lang="en-US" dirty="0" smtClean="0"/>
              <a:t>Decrease in overdose incidence</a:t>
            </a:r>
          </a:p>
          <a:p>
            <a:r>
              <a:rPr lang="en-US" dirty="0" smtClean="0"/>
              <a:t>Increase in education quality of prisons,</a:t>
            </a:r>
            <a:endParaRPr lang="en-US" dirty="0"/>
          </a:p>
          <a:p>
            <a:r>
              <a:rPr lang="en-US" dirty="0" smtClean="0"/>
              <a:t>,,,,!</a:t>
            </a:r>
          </a:p>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13</a:t>
            </a:fld>
            <a:endParaRPr lang="en-GB" dirty="0">
              <a:solidFill>
                <a:prstClr val="black">
                  <a:tint val="75000"/>
                </a:prstClr>
              </a:solidFill>
            </a:endParaRPr>
          </a:p>
        </p:txBody>
      </p:sp>
    </p:spTree>
    <p:extLst>
      <p:ext uri="{BB962C8B-B14F-4D97-AF65-F5344CB8AC3E}">
        <p14:creationId xmlns:p14="http://schemas.microsoft.com/office/powerpoint/2010/main" val="14839182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Difficulties/Barriers</a:t>
            </a:r>
            <a:endParaRPr lang="vi-VN"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smtClean="0"/>
              <a:t>Budget and human resources for prisons</a:t>
            </a:r>
          </a:p>
          <a:p>
            <a:pPr marL="514350" indent="-514350">
              <a:buFont typeface="+mj-lt"/>
              <a:buAutoNum type="arabicPeriod"/>
            </a:pPr>
            <a:r>
              <a:rPr lang="en-US" dirty="0" smtClean="0"/>
              <a:t>Linkages and treatment continuity</a:t>
            </a:r>
          </a:p>
          <a:p>
            <a:pPr marL="514350" indent="-514350">
              <a:buFont typeface="+mj-lt"/>
              <a:buAutoNum type="arabicPeriod"/>
            </a:pPr>
            <a:r>
              <a:rPr lang="en-US" dirty="0" smtClean="0"/>
              <a:t>Fear of drug related stigma and to disclose drug use status</a:t>
            </a:r>
          </a:p>
          <a:p>
            <a:pPr marL="514350" indent="-514350">
              <a:buFont typeface="+mj-lt"/>
              <a:buAutoNum type="arabicPeriod"/>
            </a:pPr>
            <a:r>
              <a:rPr lang="en-US" dirty="0" smtClean="0"/>
              <a:t>Fear of “being dependent” on prison officials</a:t>
            </a:r>
          </a:p>
          <a:p>
            <a:pPr marL="514350" indent="-514350">
              <a:buFont typeface="+mj-lt"/>
              <a:buAutoNum type="arabicPeriod"/>
            </a:pPr>
            <a:r>
              <a:rPr lang="en-US" dirty="0" smtClean="0"/>
              <a:t>Criteria “Drug-free Prison”</a:t>
            </a:r>
          </a:p>
          <a:p>
            <a:pPr marL="514350" indent="-514350">
              <a:buFont typeface="+mj-lt"/>
              <a:buAutoNum type="arabicPeriod"/>
            </a:pPr>
            <a:r>
              <a:rPr lang="en-US" dirty="0" smtClean="0"/>
              <a:t>Limited perception of prisoners and prison officials</a:t>
            </a:r>
          </a:p>
          <a:p>
            <a:pPr marL="514350" indent="-514350">
              <a:buFont typeface="+mj-lt"/>
              <a:buAutoNum type="arabicPeriod"/>
            </a:pPr>
            <a:r>
              <a:rPr lang="en-US" dirty="0" smtClean="0"/>
              <a:t>Policies….!</a:t>
            </a: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14</a:t>
            </a:fld>
            <a:endParaRPr lang="en-GB" dirty="0">
              <a:solidFill>
                <a:prstClr val="black">
                  <a:tint val="75000"/>
                </a:prstClr>
              </a:solidFill>
            </a:endParaRPr>
          </a:p>
        </p:txBody>
      </p:sp>
    </p:spTree>
    <p:extLst>
      <p:ext uri="{BB962C8B-B14F-4D97-AF65-F5344CB8AC3E}">
        <p14:creationId xmlns:p14="http://schemas.microsoft.com/office/powerpoint/2010/main" val="3227799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Limitations/Risks</a:t>
            </a:r>
            <a:endParaRPr lang="vi-VN" dirty="0"/>
          </a:p>
        </p:txBody>
      </p:sp>
      <p:sp>
        <p:nvSpPr>
          <p:cNvPr id="3" name="Content Placeholder 2"/>
          <p:cNvSpPr>
            <a:spLocks noGrp="1"/>
          </p:cNvSpPr>
          <p:nvPr>
            <p:ph idx="1"/>
          </p:nvPr>
        </p:nvSpPr>
        <p:spPr>
          <a:xfrm>
            <a:off x="539552" y="1628800"/>
            <a:ext cx="8229600" cy="4525963"/>
          </a:xfrm>
        </p:spPr>
        <p:txBody>
          <a:bodyPr>
            <a:normAutofit fontScale="92500" lnSpcReduction="20000"/>
          </a:bodyPr>
          <a:lstStyle/>
          <a:p>
            <a:r>
              <a:rPr lang="en-US" dirty="0" smtClean="0"/>
              <a:t>The organization of OST in prisons may be more complicated than in the community.</a:t>
            </a:r>
          </a:p>
          <a:p>
            <a:endParaRPr lang="en-US" dirty="0" smtClean="0"/>
          </a:p>
          <a:p>
            <a:r>
              <a:rPr lang="en-US" dirty="0" smtClean="0"/>
              <a:t>Risk of Methadone overdose higher than in the community due to low opiates tolerance (first two weeks of treatment),</a:t>
            </a:r>
          </a:p>
          <a:p>
            <a:endParaRPr lang="en-US" dirty="0"/>
          </a:p>
          <a:p>
            <a:r>
              <a:rPr lang="en-US" dirty="0" smtClean="0"/>
              <a:t>Abuse of medication</a:t>
            </a:r>
          </a:p>
          <a:p>
            <a:endParaRPr lang="en-US" dirty="0"/>
          </a:p>
          <a:p>
            <a:r>
              <a:rPr lang="en-US" dirty="0" smtClean="0"/>
              <a:t>Use OST as a mean for rewarding or punishing  </a:t>
            </a: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15</a:t>
            </a:fld>
            <a:endParaRPr lang="en-GB" dirty="0">
              <a:solidFill>
                <a:prstClr val="black">
                  <a:tint val="75000"/>
                </a:prstClr>
              </a:solidFill>
            </a:endParaRPr>
          </a:p>
        </p:txBody>
      </p:sp>
    </p:spTree>
    <p:extLst>
      <p:ext uri="{BB962C8B-B14F-4D97-AF65-F5344CB8AC3E}">
        <p14:creationId xmlns:p14="http://schemas.microsoft.com/office/powerpoint/2010/main" val="33409523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Islamic Republic of Iran</a:t>
            </a:r>
            <a:endParaRPr lang="vi-VN" dirty="0"/>
          </a:p>
        </p:txBody>
      </p:sp>
      <p:sp>
        <p:nvSpPr>
          <p:cNvPr id="3" name="Content Placeholder 2"/>
          <p:cNvSpPr>
            <a:spLocks noGrp="1"/>
          </p:cNvSpPr>
          <p:nvPr>
            <p:ph idx="1"/>
          </p:nvPr>
        </p:nvSpPr>
        <p:spPr/>
        <p:txBody>
          <a:bodyPr>
            <a:normAutofit/>
          </a:bodyPr>
          <a:lstStyle/>
          <a:p>
            <a:r>
              <a:rPr lang="en-US" dirty="0" smtClean="0"/>
              <a:t>OST was introduced in both prisons and in community in the 1990s,</a:t>
            </a:r>
          </a:p>
          <a:p>
            <a:endParaRPr lang="en-US" dirty="0" smtClean="0"/>
          </a:p>
          <a:p>
            <a:r>
              <a:rPr lang="en-US" dirty="0" smtClean="0"/>
              <a:t>Help decrease HIV incidence rate in prisons (3% in 2002 to ~1% at the present)</a:t>
            </a:r>
          </a:p>
          <a:p>
            <a:endParaRPr lang="en-US" dirty="0" smtClean="0"/>
          </a:p>
          <a:p>
            <a:r>
              <a:rPr lang="en-US" dirty="0" smtClean="0"/>
              <a:t>As of end 2013, about 40.000 patients on OST in prisons and community</a:t>
            </a:r>
          </a:p>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16</a:t>
            </a:fld>
            <a:endParaRPr lang="en-GB" dirty="0">
              <a:solidFill>
                <a:prstClr val="black">
                  <a:tint val="75000"/>
                </a:prstClr>
              </a:solidFill>
            </a:endParaRPr>
          </a:p>
        </p:txBody>
      </p:sp>
    </p:spTree>
    <p:extLst>
      <p:ext uri="{BB962C8B-B14F-4D97-AF65-F5344CB8AC3E}">
        <p14:creationId xmlns:p14="http://schemas.microsoft.com/office/powerpoint/2010/main" val="3508461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Islamic Republic of Iran</a:t>
            </a: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17</a:t>
            </a:fld>
            <a:endParaRPr lang="en-GB" dirty="0">
              <a:solidFill>
                <a:prstClr val="black">
                  <a:tint val="75000"/>
                </a:prstClr>
              </a:solidFill>
            </a:endParaRPr>
          </a:p>
        </p:txBody>
      </p:sp>
      <p:pic>
        <p:nvPicPr>
          <p:cNvPr id="6" name="Content Placeholder 5"/>
          <p:cNvPicPr>
            <a:picLocks noGrp="1"/>
          </p:cNvPicPr>
          <p:nvPr>
            <p:ph idx="1"/>
          </p:nvPr>
        </p:nvPicPr>
        <p:blipFill>
          <a:blip r:embed="rId2" cstate="print"/>
          <a:srcRect/>
          <a:stretch>
            <a:fillRect/>
          </a:stretch>
        </p:blipFill>
        <p:spPr bwMode="auto">
          <a:xfrm>
            <a:off x="0" y="1628800"/>
            <a:ext cx="9144000" cy="5112568"/>
          </a:xfrm>
          <a:prstGeom prst="rect">
            <a:avLst/>
          </a:prstGeom>
          <a:noFill/>
          <a:ln w="9525">
            <a:noFill/>
            <a:miter lim="800000"/>
            <a:headEnd/>
            <a:tailEnd/>
          </a:ln>
        </p:spPr>
      </p:pic>
    </p:spTree>
    <p:extLst>
      <p:ext uri="{BB962C8B-B14F-4D97-AF65-F5344CB8AC3E}">
        <p14:creationId xmlns:p14="http://schemas.microsoft.com/office/powerpoint/2010/main" val="18025425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Spain	</a:t>
            </a:r>
            <a:endParaRPr lang="vi-VN" dirty="0"/>
          </a:p>
        </p:txBody>
      </p:sp>
      <p:sp>
        <p:nvSpPr>
          <p:cNvPr id="3" name="Content Placeholder 2"/>
          <p:cNvSpPr>
            <a:spLocks noGrp="1"/>
          </p:cNvSpPr>
          <p:nvPr>
            <p:ph idx="1"/>
          </p:nvPr>
        </p:nvSpPr>
        <p:spPr/>
        <p:txBody>
          <a:bodyPr/>
          <a:lstStyle/>
          <a:p>
            <a:r>
              <a:rPr lang="en-US" dirty="0" smtClean="0"/>
              <a:t>OST was introduced in prisons in 1992, as part of HIV intervention;</a:t>
            </a:r>
          </a:p>
          <a:p>
            <a:endParaRPr lang="en-US" dirty="0" smtClean="0"/>
          </a:p>
          <a:p>
            <a:r>
              <a:rPr lang="en-US" dirty="0" smtClean="0"/>
              <a:t>Decrease HIV prevalence from 24% in 1992 to 5,8% in 2014, </a:t>
            </a:r>
          </a:p>
          <a:p>
            <a:endParaRPr lang="en-US" dirty="0" smtClean="0"/>
          </a:p>
          <a:p>
            <a:r>
              <a:rPr lang="en-US" dirty="0" smtClean="0"/>
              <a:t>Very few new HIV cases recorded in prisons recently</a:t>
            </a:r>
          </a:p>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18</a:t>
            </a:fld>
            <a:endParaRPr lang="en-GB" dirty="0">
              <a:solidFill>
                <a:prstClr val="black">
                  <a:tint val="75000"/>
                </a:prstClr>
              </a:solidFill>
            </a:endParaRPr>
          </a:p>
        </p:txBody>
      </p:sp>
    </p:spTree>
    <p:extLst>
      <p:ext uri="{BB962C8B-B14F-4D97-AF65-F5344CB8AC3E}">
        <p14:creationId xmlns:p14="http://schemas.microsoft.com/office/powerpoint/2010/main" val="30758270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Spain</a:t>
            </a:r>
            <a:endParaRPr lang="vi-VN" dirty="0"/>
          </a:p>
        </p:txBody>
      </p:sp>
      <p:sp>
        <p:nvSpPr>
          <p:cNvPr id="3" name="Content Placeholder 2"/>
          <p:cNvSpPr>
            <a:spLocks noGrp="1"/>
          </p:cNvSpPr>
          <p:nvPr>
            <p:ph idx="1"/>
          </p:nvPr>
        </p:nvSpPr>
        <p:spPr/>
        <p:txBody>
          <a:bodyPr/>
          <a:lstStyle/>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19</a:t>
            </a:fld>
            <a:endParaRPr lang="en-GB" dirty="0">
              <a:solidFill>
                <a:prstClr val="black">
                  <a:tint val="75000"/>
                </a:prstClr>
              </a:solidFill>
            </a:endParaRPr>
          </a:p>
        </p:txBody>
      </p:sp>
      <p:pic>
        <p:nvPicPr>
          <p:cNvPr id="6" name="Picture 5"/>
          <p:cNvPicPr/>
          <p:nvPr/>
        </p:nvPicPr>
        <p:blipFill>
          <a:blip r:embed="rId3" cstate="print"/>
          <a:srcRect/>
          <a:stretch>
            <a:fillRect/>
          </a:stretch>
        </p:blipFill>
        <p:spPr bwMode="auto">
          <a:xfrm>
            <a:off x="34062" y="1297796"/>
            <a:ext cx="8640960" cy="5616624"/>
          </a:xfrm>
          <a:prstGeom prst="rect">
            <a:avLst/>
          </a:prstGeom>
          <a:noFill/>
          <a:ln w="9525">
            <a:noFill/>
            <a:miter lim="800000"/>
            <a:headEnd/>
            <a:tailEnd/>
          </a:ln>
        </p:spPr>
      </p:pic>
    </p:spTree>
    <p:extLst>
      <p:ext uri="{BB962C8B-B14F-4D97-AF65-F5344CB8AC3E}">
        <p14:creationId xmlns:p14="http://schemas.microsoft.com/office/powerpoint/2010/main" val="2506871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Outlines</a:t>
            </a:r>
            <a:endParaRPr lang="vi-VN" b="1"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HIV and Drugs in Prisons</a:t>
            </a:r>
          </a:p>
          <a:p>
            <a:pPr marL="514350" indent="-514350">
              <a:buFont typeface="+mj-lt"/>
              <a:buAutoNum type="arabicPeriod"/>
            </a:pPr>
            <a:r>
              <a:rPr lang="en-US" dirty="0" smtClean="0"/>
              <a:t>OST in Prisons</a:t>
            </a:r>
          </a:p>
          <a:p>
            <a:pPr marL="514350" indent="-514350">
              <a:buFont typeface="+mj-lt"/>
              <a:buAutoNum type="arabicPeriod"/>
            </a:pPr>
            <a:r>
              <a:rPr lang="en-US" dirty="0" smtClean="0"/>
              <a:t>Benefits of OST in prisons</a:t>
            </a:r>
          </a:p>
          <a:p>
            <a:pPr marL="514350" indent="-514350">
              <a:buFont typeface="+mj-lt"/>
              <a:buAutoNum type="arabicPeriod"/>
            </a:pPr>
            <a:r>
              <a:rPr lang="en-US" dirty="0" smtClean="0"/>
              <a:t>Challenges, limitations</a:t>
            </a:r>
          </a:p>
          <a:p>
            <a:pPr marL="514350" indent="-514350">
              <a:buFont typeface="+mj-lt"/>
              <a:buAutoNum type="arabicPeriod"/>
            </a:pPr>
            <a:r>
              <a:rPr lang="en-US" dirty="0" smtClean="0"/>
              <a:t>Lessons learnt from some typical countries</a:t>
            </a:r>
            <a:endParaRPr lang="vi-VN" dirty="0"/>
          </a:p>
        </p:txBody>
      </p:sp>
    </p:spTree>
    <p:extLst>
      <p:ext uri="{BB962C8B-B14F-4D97-AF65-F5344CB8AC3E}">
        <p14:creationId xmlns:p14="http://schemas.microsoft.com/office/powerpoint/2010/main" val="6807523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Malaysia</a:t>
            </a:r>
            <a:endParaRPr lang="vi-VN" dirty="0"/>
          </a:p>
        </p:txBody>
      </p:sp>
      <p:sp>
        <p:nvSpPr>
          <p:cNvPr id="3" name="Content Placeholder 2"/>
          <p:cNvSpPr>
            <a:spLocks noGrp="1"/>
          </p:cNvSpPr>
          <p:nvPr>
            <p:ph idx="1"/>
          </p:nvPr>
        </p:nvSpPr>
        <p:spPr/>
        <p:txBody>
          <a:bodyPr/>
          <a:lstStyle/>
          <a:p>
            <a:r>
              <a:rPr lang="en-US" dirty="0" smtClean="0"/>
              <a:t>Piloted OST in one prison in 2006</a:t>
            </a:r>
          </a:p>
          <a:p>
            <a:endParaRPr lang="en-US" dirty="0" smtClean="0"/>
          </a:p>
          <a:p>
            <a:r>
              <a:rPr lang="en-US" dirty="0" smtClean="0"/>
              <a:t>Expanded to 18 prisons as of 2014</a:t>
            </a:r>
          </a:p>
          <a:p>
            <a:endParaRPr lang="en-US" dirty="0" smtClean="0"/>
          </a:p>
          <a:p>
            <a:r>
              <a:rPr lang="en-US" dirty="0" smtClean="0"/>
              <a:t>Proven close linkages and collaboration between prison OST and community OST</a:t>
            </a: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20</a:t>
            </a:fld>
            <a:endParaRPr lang="en-GB" dirty="0">
              <a:solidFill>
                <a:prstClr val="black">
                  <a:tint val="75000"/>
                </a:prstClr>
              </a:solidFill>
            </a:endParaRPr>
          </a:p>
        </p:txBody>
      </p:sp>
    </p:spTree>
    <p:extLst>
      <p:ext uri="{BB962C8B-B14F-4D97-AF65-F5344CB8AC3E}">
        <p14:creationId xmlns:p14="http://schemas.microsoft.com/office/powerpoint/2010/main" val="39406296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learnt</a:t>
            </a:r>
            <a:endParaRPr lang="vi-VN"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Comprehensive and integrated approaches: </a:t>
            </a:r>
            <a:r>
              <a:rPr lang="en-US" i="1" dirty="0" smtClean="0"/>
              <a:t>OST as part of HR or an HIV service package</a:t>
            </a:r>
            <a:r>
              <a:rPr lang="en-US" dirty="0" smtClean="0"/>
              <a:t>;</a:t>
            </a:r>
          </a:p>
          <a:p>
            <a:pPr marL="514350" indent="-514350">
              <a:buFont typeface="+mj-lt"/>
              <a:buAutoNum type="arabicPeriod"/>
            </a:pPr>
            <a:endParaRPr lang="en-US" dirty="0" smtClean="0"/>
          </a:p>
          <a:p>
            <a:pPr marL="514350" indent="-514350">
              <a:buFont typeface="+mj-lt"/>
              <a:buAutoNum type="arabicPeriod"/>
            </a:pPr>
            <a:r>
              <a:rPr lang="en-US" dirty="0" smtClean="0"/>
              <a:t>Bridging prison and community</a:t>
            </a:r>
          </a:p>
          <a:p>
            <a:pPr marL="514350" indent="-514350">
              <a:buFont typeface="+mj-lt"/>
              <a:buAutoNum type="arabicPeriod"/>
            </a:pPr>
            <a:endParaRPr lang="en-US" dirty="0" smtClean="0"/>
          </a:p>
          <a:p>
            <a:pPr marL="514350" indent="-514350">
              <a:buFont typeface="+mj-lt"/>
              <a:buAutoNum type="arabicPeriod"/>
            </a:pPr>
            <a:r>
              <a:rPr lang="en-US" dirty="0" smtClean="0"/>
              <a:t>Human right and public health based approaches in solving drug use issue in prisons.</a:t>
            </a: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21</a:t>
            </a:fld>
            <a:endParaRPr lang="en-GB" dirty="0">
              <a:solidFill>
                <a:prstClr val="black">
                  <a:tint val="75000"/>
                </a:prstClr>
              </a:solidFill>
            </a:endParaRPr>
          </a:p>
        </p:txBody>
      </p:sp>
    </p:spTree>
    <p:extLst>
      <p:ext uri="{BB962C8B-B14F-4D97-AF65-F5344CB8AC3E}">
        <p14:creationId xmlns:p14="http://schemas.microsoft.com/office/powerpoint/2010/main" val="8119870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vi-VN" dirty="0"/>
          </a:p>
        </p:txBody>
      </p:sp>
      <p:sp>
        <p:nvSpPr>
          <p:cNvPr id="3" name="Content Placeholder 2"/>
          <p:cNvSpPr>
            <a:spLocks noGrp="1"/>
          </p:cNvSpPr>
          <p:nvPr>
            <p:ph idx="1"/>
          </p:nvPr>
        </p:nvSpPr>
        <p:spPr>
          <a:xfrm>
            <a:off x="611560" y="1340768"/>
            <a:ext cx="8229600" cy="4525963"/>
          </a:xfrm>
        </p:spPr>
        <p:txBody>
          <a:bodyPr>
            <a:normAutofit fontScale="47500" lnSpcReduction="20000"/>
          </a:bodyPr>
          <a:lstStyle/>
          <a:p>
            <a:pPr marL="514350" indent="-514350">
              <a:buFont typeface="+mj-lt"/>
              <a:buAutoNum type="arabicPeriod"/>
            </a:pPr>
            <a:r>
              <a:rPr lang="en-GB" dirty="0" smtClean="0"/>
              <a:t>WHO</a:t>
            </a:r>
            <a:r>
              <a:rPr lang="en-GB" dirty="0"/>
              <a:t>, </a:t>
            </a:r>
            <a:r>
              <a:rPr lang="en-GB" dirty="0" err="1"/>
              <a:t>UNODC</a:t>
            </a:r>
            <a:r>
              <a:rPr lang="en-GB" dirty="0"/>
              <a:t>, </a:t>
            </a:r>
            <a:r>
              <a:rPr lang="en-GB" dirty="0" err="1"/>
              <a:t>UNAIDS</a:t>
            </a:r>
            <a:r>
              <a:rPr lang="en-GB" dirty="0"/>
              <a:t>. Interventions to address HIV in prisons. Evidence for action technical papers. Geneva, WHO, 2007. Available at www.who.int/hiv/pub/prisons/e4a_prisons/en/index.html.</a:t>
            </a:r>
            <a:endParaRPr lang="vi-VN" dirty="0"/>
          </a:p>
          <a:p>
            <a:pPr marL="514350" indent="-514350">
              <a:buFont typeface="+mj-lt"/>
              <a:buAutoNum type="arabicPeriod"/>
            </a:pPr>
            <a:r>
              <a:rPr lang="en-GB" dirty="0" err="1" smtClean="0"/>
              <a:t>UNODC</a:t>
            </a:r>
            <a:r>
              <a:rPr lang="en-GB" dirty="0"/>
              <a:t>, </a:t>
            </a:r>
            <a:r>
              <a:rPr lang="en-GB" dirty="0" err="1"/>
              <a:t>ILO</a:t>
            </a:r>
            <a:r>
              <a:rPr lang="en-GB" dirty="0"/>
              <a:t>, </a:t>
            </a:r>
            <a:r>
              <a:rPr lang="en-GB" dirty="0" err="1"/>
              <a:t>UNDP</a:t>
            </a:r>
            <a:r>
              <a:rPr lang="en-GB" dirty="0"/>
              <a:t>, WHO and </a:t>
            </a:r>
            <a:r>
              <a:rPr lang="en-GB" dirty="0" err="1"/>
              <a:t>UNAIDS</a:t>
            </a:r>
            <a:r>
              <a:rPr lang="en-GB" dirty="0"/>
              <a:t> Policy brief, HIV prevention, treatment and care in prisons and other closed settings: a comprehensive package of interventions. </a:t>
            </a:r>
            <a:r>
              <a:rPr lang="en-GB" dirty="0" smtClean="0">
                <a:hlinkClick r:id="rId2"/>
              </a:rPr>
              <a:t>ttp</a:t>
            </a:r>
            <a:r>
              <a:rPr lang="en-GB" dirty="0">
                <a:hlinkClick r:id="rId2"/>
              </a:rPr>
              <a:t>://www.unodc.org/documents/hiv-aids/HIV_comprehensive_package_prison_2013_eBook.pdf</a:t>
            </a:r>
            <a:endParaRPr lang="vi-VN" dirty="0"/>
          </a:p>
          <a:p>
            <a:pPr marL="514350" indent="-514350">
              <a:buFont typeface="+mj-lt"/>
              <a:buAutoNum type="arabicPeriod"/>
            </a:pPr>
            <a:r>
              <a:rPr lang="en-GB" dirty="0" smtClean="0"/>
              <a:t>United </a:t>
            </a:r>
            <a:r>
              <a:rPr lang="en-GB" dirty="0"/>
              <a:t>Nations Standard Minimum Rules for the Treatment of Prisoners (The Nelson Mandela Rules) - most importantly rule 24</a:t>
            </a:r>
            <a:endParaRPr lang="vi-VN" dirty="0"/>
          </a:p>
          <a:p>
            <a:pPr marL="514350" indent="-514350">
              <a:buFont typeface="+mj-lt"/>
              <a:buAutoNum type="arabicPeriod"/>
            </a:pPr>
            <a:r>
              <a:rPr lang="en-GB" dirty="0">
                <a:hlinkClick r:id="rId3"/>
              </a:rPr>
              <a:t>http://www.un.org/en/ga/search/view_doc.asp?symbol=A/RES/70/175&amp;referer=/english/&amp;</a:t>
            </a:r>
            <a:r>
              <a:rPr lang="en-GB" dirty="0" smtClean="0">
                <a:hlinkClick r:id="rId3"/>
              </a:rPr>
              <a:t>Lang=E</a:t>
            </a:r>
            <a:r>
              <a:rPr lang="en-GB" dirty="0" smtClean="0"/>
              <a:t>Opioid </a:t>
            </a:r>
            <a:r>
              <a:rPr lang="en-GB" dirty="0"/>
              <a:t>Substitution Treatment in Custodial Settings. A Practical Guide </a:t>
            </a:r>
            <a:r>
              <a:rPr lang="en-GB" dirty="0" smtClean="0">
                <a:hlinkClick r:id="rId4"/>
              </a:rPr>
              <a:t>http</a:t>
            </a:r>
            <a:r>
              <a:rPr lang="en-GB" dirty="0">
                <a:hlinkClick r:id="rId4"/>
              </a:rPr>
              <a:t>://www.unodc.org/documents/hiv-aids/OST_in_Custodial_Settings.pdf</a:t>
            </a:r>
            <a:endParaRPr lang="vi-VN" dirty="0"/>
          </a:p>
          <a:p>
            <a:pPr marL="514350" indent="-514350">
              <a:buFont typeface="+mj-lt"/>
              <a:buAutoNum type="arabicPeriod"/>
            </a:pPr>
            <a:r>
              <a:rPr lang="en-GB" dirty="0" err="1" smtClean="0"/>
              <a:t>UNODC</a:t>
            </a:r>
            <a:r>
              <a:rPr lang="en-GB" dirty="0" smtClean="0"/>
              <a:t>-</a:t>
            </a:r>
            <a:r>
              <a:rPr lang="en-GB" dirty="0" err="1" smtClean="0"/>
              <a:t>UNAIDS</a:t>
            </a:r>
            <a:r>
              <a:rPr lang="en-GB" dirty="0" smtClean="0"/>
              <a:t>-WHO </a:t>
            </a:r>
            <a:r>
              <a:rPr lang="en-GB" dirty="0"/>
              <a:t>Framework for HIV AIDS prevention, treatment, and care </a:t>
            </a:r>
            <a:r>
              <a:rPr lang="en-GB" dirty="0" smtClean="0"/>
              <a:t>in</a:t>
            </a:r>
            <a:r>
              <a:rPr lang="vi-VN" dirty="0" smtClean="0"/>
              <a:t> </a:t>
            </a:r>
            <a:r>
              <a:rPr lang="fr-FR" dirty="0" smtClean="0"/>
              <a:t>prison </a:t>
            </a:r>
            <a:r>
              <a:rPr lang="fr-FR" dirty="0"/>
              <a:t>(2006). </a:t>
            </a:r>
            <a:r>
              <a:rPr lang="fr-FR" dirty="0">
                <a:hlinkClick r:id="rId5"/>
              </a:rPr>
              <a:t>http://</a:t>
            </a:r>
            <a:r>
              <a:rPr lang="vi-VN" dirty="0" smtClean="0">
                <a:hlinkClick r:id="rId5"/>
              </a:rPr>
              <a:t>www.who.int/hiv/pub/idu/idu_target_setting_guide.pdf</a:t>
            </a:r>
            <a:r>
              <a:rPr lang="vi-VN" dirty="0" smtClean="0"/>
              <a:t> </a:t>
            </a:r>
          </a:p>
          <a:p>
            <a:pPr marL="514350" indent="-514350">
              <a:buFont typeface="+mj-lt"/>
              <a:buAutoNum type="arabicPeriod"/>
            </a:pPr>
            <a:r>
              <a:rPr lang="en-GB" dirty="0" smtClean="0"/>
              <a:t>The </a:t>
            </a:r>
            <a:r>
              <a:rPr lang="en-GB" dirty="0"/>
              <a:t>Global Statement of Harm Reduction - 2016. https://www.hri.global/files/2016/11/14/GSHR2016_14nov.pdf </a:t>
            </a:r>
            <a:endParaRPr lang="vi-VN" dirty="0"/>
          </a:p>
          <a:p>
            <a:pPr marL="514350" indent="-514350">
              <a:buFont typeface="+mj-lt"/>
              <a:buAutoNum type="arabicPeriod"/>
            </a:pPr>
            <a:r>
              <a:rPr lang="en-GB" dirty="0" smtClean="0"/>
              <a:t>Pont </a:t>
            </a:r>
            <a:r>
              <a:rPr lang="en-GB" dirty="0"/>
              <a:t>S (2014) ‘Global State of Harm Reduction 2014 survey response, 16 June 2014. </a:t>
            </a:r>
            <a:r>
              <a:rPr lang="en-GB" dirty="0" err="1"/>
              <a:t>Médicins</a:t>
            </a:r>
            <a:r>
              <a:rPr lang="en-GB" dirty="0"/>
              <a:t> du Monde (</a:t>
            </a:r>
            <a:r>
              <a:rPr lang="en-GB" dirty="0" err="1"/>
              <a:t>MdM</a:t>
            </a:r>
            <a:r>
              <a:rPr lang="en-GB" dirty="0"/>
              <a:t>) to Harm Reduction International’. Tanzania.</a:t>
            </a:r>
            <a:endParaRPr lang="vi-VN" dirty="0"/>
          </a:p>
          <a:p>
            <a:pPr marL="514350" indent="-514350">
              <a:buFont typeface="+mj-lt"/>
              <a:buAutoNum type="arabicPeriod"/>
            </a:pPr>
            <a:r>
              <a:rPr lang="en-GB" dirty="0" smtClean="0"/>
              <a:t>Global </a:t>
            </a:r>
            <a:r>
              <a:rPr lang="en-GB" dirty="0"/>
              <a:t>AIDS Response </a:t>
            </a:r>
            <a:r>
              <a:rPr lang="en-GB" dirty="0" err="1"/>
              <a:t>Proress</a:t>
            </a:r>
            <a:r>
              <a:rPr lang="en-GB" dirty="0"/>
              <a:t> Report, Malaysia - 2015. </a:t>
            </a:r>
            <a:r>
              <a:rPr lang="en-GB" dirty="0">
                <a:hlinkClick r:id="rId6"/>
              </a:rPr>
              <a:t>http://www.unaids.org/sites/default/files/country/documents/MYS_narrative_report_2015.pdf</a:t>
            </a:r>
            <a:endParaRPr lang="vi-VN" dirty="0"/>
          </a:p>
          <a:p>
            <a:pPr marL="514350" indent="-514350">
              <a:buFont typeface="+mj-lt"/>
              <a:buAutoNum type="arabicPeriod"/>
            </a:pPr>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22</a:t>
            </a:fld>
            <a:endParaRPr lang="en-GB" dirty="0">
              <a:solidFill>
                <a:prstClr val="black">
                  <a:tint val="75000"/>
                </a:prstClr>
              </a:solidFill>
            </a:endParaRPr>
          </a:p>
        </p:txBody>
      </p:sp>
    </p:spTree>
    <p:extLst>
      <p:ext uri="{BB962C8B-B14F-4D97-AF65-F5344CB8AC3E}">
        <p14:creationId xmlns:p14="http://schemas.microsoft.com/office/powerpoint/2010/main" val="34691815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1680" y="2132856"/>
            <a:ext cx="5040313" cy="14398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6500" b="1" dirty="0" smtClean="0">
                <a:solidFill>
                  <a:srgbClr val="0070C0"/>
                </a:solidFill>
                <a:latin typeface="Helvetica Neue"/>
              </a:rPr>
              <a:t>Thank You!</a:t>
            </a:r>
            <a:endParaRPr lang="en-GB" sz="6500" b="1" dirty="0">
              <a:solidFill>
                <a:srgbClr val="0070C0"/>
              </a:solidFill>
              <a:latin typeface="Helvetica Neue"/>
            </a:endParaRPr>
          </a:p>
        </p:txBody>
      </p:sp>
    </p:spTree>
    <p:extLst>
      <p:ext uri="{BB962C8B-B14F-4D97-AF65-F5344CB8AC3E}">
        <p14:creationId xmlns:p14="http://schemas.microsoft.com/office/powerpoint/2010/main" val="2993885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38138"/>
          </a:xfrm>
        </p:spPr>
        <p:txBody>
          <a:bodyPr/>
          <a:lstStyle/>
          <a:p>
            <a:r>
              <a:rPr lang="en-GB" b="1" dirty="0" smtClean="0">
                <a:solidFill>
                  <a:schemeClr val="accent1">
                    <a:lumMod val="75000"/>
                  </a:schemeClr>
                </a:solidFill>
              </a:rPr>
              <a:t>Facts and Figures</a:t>
            </a:r>
            <a:endParaRPr lang="en-GB" b="1" dirty="0">
              <a:solidFill>
                <a:schemeClr val="accent1">
                  <a:lumMod val="75000"/>
                </a:schemeClr>
              </a:solidFill>
            </a:endParaRPr>
          </a:p>
        </p:txBody>
      </p:sp>
      <p:sp>
        <p:nvSpPr>
          <p:cNvPr id="3" name="Content Placeholder 2"/>
          <p:cNvSpPr>
            <a:spLocks noGrp="1"/>
          </p:cNvSpPr>
          <p:nvPr>
            <p:ph idx="1"/>
          </p:nvPr>
        </p:nvSpPr>
        <p:spPr>
          <a:xfrm>
            <a:off x="179512" y="1556793"/>
            <a:ext cx="8964488" cy="4392488"/>
          </a:xfrm>
        </p:spPr>
        <p:txBody>
          <a:bodyPr>
            <a:normAutofit/>
          </a:bodyPr>
          <a:lstStyle/>
          <a:p>
            <a:r>
              <a:rPr lang="en-GB" b="1" dirty="0">
                <a:solidFill>
                  <a:schemeClr val="accent1">
                    <a:lumMod val="50000"/>
                  </a:schemeClr>
                </a:solidFill>
              </a:rPr>
              <a:t>30 million </a:t>
            </a:r>
            <a:r>
              <a:rPr lang="en-GB" dirty="0">
                <a:solidFill>
                  <a:schemeClr val="accent1">
                    <a:lumMod val="50000"/>
                  </a:schemeClr>
                </a:solidFill>
              </a:rPr>
              <a:t>people in </a:t>
            </a:r>
            <a:r>
              <a:rPr lang="en-GB" dirty="0" smtClean="0">
                <a:solidFill>
                  <a:schemeClr val="accent1">
                    <a:lumMod val="50000"/>
                  </a:schemeClr>
                </a:solidFill>
              </a:rPr>
              <a:t>closed settings/year</a:t>
            </a:r>
            <a:r>
              <a:rPr lang="en-GB" dirty="0">
                <a:solidFill>
                  <a:schemeClr val="accent1">
                    <a:lumMod val="50000"/>
                  </a:schemeClr>
                </a:solidFill>
              </a:rPr>
              <a:t> </a:t>
            </a:r>
            <a:r>
              <a:rPr lang="en-GB" dirty="0" smtClean="0">
                <a:solidFill>
                  <a:schemeClr val="accent1">
                    <a:lumMod val="50000"/>
                  </a:schemeClr>
                </a:solidFill>
              </a:rPr>
              <a:t>- </a:t>
            </a:r>
            <a:r>
              <a:rPr lang="en-GB" b="1" dirty="0" smtClean="0">
                <a:solidFill>
                  <a:schemeClr val="accent1">
                    <a:lumMod val="50000"/>
                  </a:schemeClr>
                </a:solidFill>
              </a:rPr>
              <a:t>10.4 </a:t>
            </a:r>
            <a:r>
              <a:rPr lang="en-GB" b="1" dirty="0">
                <a:solidFill>
                  <a:schemeClr val="accent1">
                    <a:lumMod val="50000"/>
                  </a:schemeClr>
                </a:solidFill>
              </a:rPr>
              <a:t>million people </a:t>
            </a:r>
            <a:r>
              <a:rPr lang="en-GB" dirty="0" smtClean="0">
                <a:solidFill>
                  <a:schemeClr val="accent1">
                    <a:lumMod val="50000"/>
                  </a:schemeClr>
                </a:solidFill>
              </a:rPr>
              <a:t>incarcerated </a:t>
            </a:r>
            <a:r>
              <a:rPr lang="en-GB" dirty="0">
                <a:solidFill>
                  <a:schemeClr val="accent1">
                    <a:lumMod val="50000"/>
                  </a:schemeClr>
                </a:solidFill>
              </a:rPr>
              <a:t>at any given </a:t>
            </a:r>
            <a:r>
              <a:rPr lang="en-GB" dirty="0" smtClean="0">
                <a:solidFill>
                  <a:schemeClr val="accent1">
                    <a:lumMod val="50000"/>
                  </a:schemeClr>
                </a:solidFill>
              </a:rPr>
              <a:t>time</a:t>
            </a:r>
            <a:endParaRPr lang="en-GB" dirty="0">
              <a:solidFill>
                <a:schemeClr val="accent1">
                  <a:lumMod val="50000"/>
                </a:schemeClr>
              </a:solidFill>
            </a:endParaRPr>
          </a:p>
          <a:p>
            <a:r>
              <a:rPr lang="en-GB" b="1" dirty="0">
                <a:solidFill>
                  <a:schemeClr val="accent1">
                    <a:lumMod val="50000"/>
                  </a:schemeClr>
                </a:solidFill>
              </a:rPr>
              <a:t>PWUDs </a:t>
            </a:r>
            <a:r>
              <a:rPr lang="en-GB" dirty="0">
                <a:solidFill>
                  <a:schemeClr val="accent1">
                    <a:lumMod val="50000"/>
                  </a:schemeClr>
                </a:solidFill>
              </a:rPr>
              <a:t>can constitute up to </a:t>
            </a:r>
            <a:r>
              <a:rPr lang="en-GB" b="1" dirty="0">
                <a:solidFill>
                  <a:schemeClr val="accent1">
                    <a:lumMod val="50000"/>
                  </a:schemeClr>
                </a:solidFill>
              </a:rPr>
              <a:t>50% </a:t>
            </a:r>
            <a:r>
              <a:rPr lang="en-GB" dirty="0">
                <a:solidFill>
                  <a:schemeClr val="accent1">
                    <a:lumMod val="50000"/>
                  </a:schemeClr>
                </a:solidFill>
              </a:rPr>
              <a:t>of the prison population</a:t>
            </a:r>
          </a:p>
          <a:p>
            <a:r>
              <a:rPr lang="en-GB" dirty="0">
                <a:solidFill>
                  <a:schemeClr val="accent1">
                    <a:lumMod val="50000"/>
                  </a:schemeClr>
                </a:solidFill>
              </a:rPr>
              <a:t>Over-representation </a:t>
            </a:r>
            <a:endParaRPr lang="en-GB" dirty="0" smtClean="0">
              <a:solidFill>
                <a:schemeClr val="accent1">
                  <a:lumMod val="50000"/>
                </a:schemeClr>
              </a:solidFill>
            </a:endParaRPr>
          </a:p>
          <a:p>
            <a:pPr marL="0" indent="0">
              <a:buNone/>
            </a:pPr>
            <a:r>
              <a:rPr lang="en-GB" dirty="0" smtClean="0">
                <a:solidFill>
                  <a:schemeClr val="accent1">
                    <a:lumMod val="50000"/>
                  </a:schemeClr>
                </a:solidFill>
              </a:rPr>
              <a:t>    of </a:t>
            </a:r>
            <a:r>
              <a:rPr lang="en-GB" b="1" dirty="0" smtClean="0">
                <a:solidFill>
                  <a:schemeClr val="accent1">
                    <a:lumMod val="50000"/>
                  </a:schemeClr>
                </a:solidFill>
              </a:rPr>
              <a:t>key populations</a:t>
            </a:r>
            <a:endParaRPr lang="en-GB" b="1" dirty="0">
              <a:solidFill>
                <a:schemeClr val="accent1">
                  <a:lumMod val="50000"/>
                </a:schemeClr>
              </a:solidFill>
            </a:endParaRPr>
          </a:p>
          <a:p>
            <a:r>
              <a:rPr lang="en-GB" dirty="0">
                <a:solidFill>
                  <a:schemeClr val="accent1">
                    <a:lumMod val="50000"/>
                  </a:schemeClr>
                </a:solidFill>
              </a:rPr>
              <a:t>Predominantly </a:t>
            </a:r>
            <a:r>
              <a:rPr lang="en-GB" b="1" dirty="0">
                <a:solidFill>
                  <a:schemeClr val="accent1">
                    <a:lumMod val="50000"/>
                  </a:schemeClr>
                </a:solidFill>
              </a:rPr>
              <a:t>male</a:t>
            </a:r>
          </a:p>
          <a:p>
            <a:pPr marL="457200" indent="-457200"/>
            <a:endParaRPr lang="en-GB" b="1" dirty="0">
              <a:solidFill>
                <a:srgbClr val="254061"/>
              </a:solidFill>
            </a:endParaRPr>
          </a:p>
          <a:p>
            <a:pPr marL="457200" indent="-457200"/>
            <a:endParaRPr lang="en-GB" b="1" dirty="0">
              <a:solidFill>
                <a:srgbClr val="254061"/>
              </a:solidFill>
            </a:endParaRPr>
          </a:p>
          <a:p>
            <a:endParaRPr lang="en-GB"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53933" y="3068960"/>
            <a:ext cx="4893766" cy="2898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z="2800" dirty="0" smtClean="0">
                <a:solidFill>
                  <a:prstClr val="black">
                    <a:tint val="75000"/>
                  </a:prstClr>
                </a:solidFill>
              </a:rPr>
              <a:t>2</a:t>
            </a:r>
            <a:endParaRPr lang="en-GB" sz="2800"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3</a:t>
            </a:fld>
            <a:endParaRPr lang="en-GB" dirty="0">
              <a:solidFill>
                <a:prstClr val="black">
                  <a:tint val="75000"/>
                </a:prstClr>
              </a:solidFill>
            </a:endParaRPr>
          </a:p>
        </p:txBody>
      </p:sp>
    </p:spTree>
    <p:extLst>
      <p:ext uri="{BB962C8B-B14F-4D97-AF65-F5344CB8AC3E}">
        <p14:creationId xmlns:p14="http://schemas.microsoft.com/office/powerpoint/2010/main" val="26737609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006699"/>
                </a:solidFill>
                <a:latin typeface="Arial" panose="020B0604020202020204" pitchFamily="34" charset="0"/>
                <a:cs typeface="Arial" panose="020B0604020202020204" pitchFamily="34" charset="0"/>
              </a:rPr>
              <a:t>HIV, Hep B&amp;C and TB </a:t>
            </a:r>
            <a:r>
              <a:rPr lang="en-GB" b="1" dirty="0" smtClean="0">
                <a:solidFill>
                  <a:srgbClr val="006699"/>
                </a:solidFill>
                <a:latin typeface="Arial" panose="020B0604020202020204" pitchFamily="34" charset="0"/>
                <a:cs typeface="Arial" panose="020B0604020202020204" pitchFamily="34" charset="0"/>
              </a:rPr>
              <a:t>in Prisons</a:t>
            </a:r>
            <a:endParaRPr lang="en-GB" dirty="0"/>
          </a:p>
        </p:txBody>
      </p:sp>
      <p:sp>
        <p:nvSpPr>
          <p:cNvPr id="3" name="Content Placeholder 2"/>
          <p:cNvSpPr>
            <a:spLocks noGrp="1"/>
          </p:cNvSpPr>
          <p:nvPr>
            <p:ph idx="1"/>
          </p:nvPr>
        </p:nvSpPr>
        <p:spPr>
          <a:xfrm>
            <a:off x="-1" y="1844824"/>
            <a:ext cx="5148065" cy="4525963"/>
          </a:xfrm>
        </p:spPr>
        <p:txBody>
          <a:bodyPr>
            <a:normAutofit fontScale="85000" lnSpcReduction="20000"/>
          </a:bodyPr>
          <a:lstStyle/>
          <a:p>
            <a:r>
              <a:rPr lang="en-GB" dirty="0">
                <a:solidFill>
                  <a:schemeClr val="accent1">
                    <a:lumMod val="50000"/>
                  </a:schemeClr>
                </a:solidFill>
              </a:rPr>
              <a:t>Prevalence of HIV, hepatitis B&amp;C and TB among prison populations is 2 to 10 times </a:t>
            </a:r>
            <a:r>
              <a:rPr lang="en-GB" dirty="0" smtClean="0">
                <a:solidFill>
                  <a:schemeClr val="accent1">
                    <a:lumMod val="50000"/>
                  </a:schemeClr>
                </a:solidFill>
              </a:rPr>
              <a:t>higher</a:t>
            </a:r>
          </a:p>
          <a:p>
            <a:endParaRPr lang="en-GB" dirty="0" smtClean="0">
              <a:solidFill>
                <a:schemeClr val="accent1">
                  <a:lumMod val="50000"/>
                </a:schemeClr>
              </a:solidFill>
            </a:endParaRPr>
          </a:p>
          <a:p>
            <a:r>
              <a:rPr lang="en-GB" dirty="0" smtClean="0">
                <a:solidFill>
                  <a:schemeClr val="accent1">
                    <a:lumMod val="50000"/>
                  </a:schemeClr>
                </a:solidFill>
              </a:rPr>
              <a:t>TB </a:t>
            </a:r>
            <a:r>
              <a:rPr lang="en-GB" dirty="0">
                <a:solidFill>
                  <a:schemeClr val="accent1">
                    <a:lumMod val="50000"/>
                  </a:schemeClr>
                </a:solidFill>
              </a:rPr>
              <a:t>incidence rates average 23 times </a:t>
            </a:r>
            <a:r>
              <a:rPr lang="en-GB" dirty="0" smtClean="0">
                <a:solidFill>
                  <a:schemeClr val="accent1">
                    <a:lumMod val="50000"/>
                  </a:schemeClr>
                </a:solidFill>
              </a:rPr>
              <a:t>higher</a:t>
            </a:r>
          </a:p>
          <a:p>
            <a:endParaRPr lang="en-GB" dirty="0" smtClean="0">
              <a:solidFill>
                <a:schemeClr val="accent1">
                  <a:lumMod val="50000"/>
                </a:schemeClr>
              </a:solidFill>
            </a:endParaRPr>
          </a:p>
          <a:p>
            <a:r>
              <a:rPr lang="en-GB" dirty="0" smtClean="0"/>
              <a:t>Global </a:t>
            </a:r>
            <a:r>
              <a:rPr lang="en-GB" dirty="0" err="1" smtClean="0"/>
              <a:t>Prevalnace</a:t>
            </a:r>
            <a:r>
              <a:rPr lang="en-GB" dirty="0" smtClean="0"/>
              <a:t> </a:t>
            </a:r>
          </a:p>
          <a:p>
            <a:pPr lvl="1"/>
            <a:r>
              <a:rPr lang="en-GB" dirty="0" smtClean="0"/>
              <a:t>HIV: 3.8%</a:t>
            </a:r>
          </a:p>
          <a:p>
            <a:pPr lvl="1"/>
            <a:r>
              <a:rPr lang="en-GB" dirty="0" smtClean="0"/>
              <a:t>Lao AFB+: 2.8%</a:t>
            </a:r>
          </a:p>
          <a:p>
            <a:pPr lvl="1"/>
            <a:r>
              <a:rPr lang="en-GB" dirty="0" smtClean="0"/>
              <a:t>HCV: 15.1%</a:t>
            </a:r>
          </a:p>
          <a:p>
            <a:endParaRPr lang="en-GB" dirty="0">
              <a:solidFill>
                <a:schemeClr val="accent1">
                  <a:lumMod val="50000"/>
                </a:schemeClr>
              </a:solidFill>
            </a:endParaRPr>
          </a:p>
          <a:p>
            <a:endParaRPr lang="en-GB"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39" y="1988840"/>
            <a:ext cx="4211961" cy="3622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z="2800" dirty="0" smtClean="0">
                <a:solidFill>
                  <a:prstClr val="black">
                    <a:tint val="75000"/>
                  </a:prstClr>
                </a:solidFill>
              </a:rPr>
              <a:t>3</a:t>
            </a:r>
            <a:endParaRPr lang="en-GB" sz="2800"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4</a:t>
            </a:fld>
            <a:endParaRPr lang="en-GB" dirty="0">
              <a:solidFill>
                <a:prstClr val="black">
                  <a:tint val="75000"/>
                </a:prstClr>
              </a:solidFill>
            </a:endParaRPr>
          </a:p>
        </p:txBody>
      </p:sp>
    </p:spTree>
    <p:extLst>
      <p:ext uri="{BB962C8B-B14F-4D97-AF65-F5344CB8AC3E}">
        <p14:creationId xmlns:p14="http://schemas.microsoft.com/office/powerpoint/2010/main" val="33456595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b="1" dirty="0">
                <a:solidFill>
                  <a:srgbClr val="006699"/>
                </a:solidFill>
              </a:rPr>
              <a:t>Prison Conditions</a:t>
            </a:r>
            <a:endParaRPr lang="en-GB" dirty="0"/>
          </a:p>
        </p:txBody>
      </p:sp>
      <p:sp>
        <p:nvSpPr>
          <p:cNvPr id="5" name="Rectangle 4"/>
          <p:cNvSpPr/>
          <p:nvPr/>
        </p:nvSpPr>
        <p:spPr>
          <a:xfrm>
            <a:off x="766097" y="4221088"/>
            <a:ext cx="7560840" cy="1569660"/>
          </a:xfrm>
          <a:prstGeom prst="rect">
            <a:avLst/>
          </a:prstGeom>
        </p:spPr>
        <p:txBody>
          <a:bodyPr wrap="square">
            <a:spAutoFit/>
          </a:bodyPr>
          <a:lstStyle/>
          <a:p>
            <a:pPr algn="ctr"/>
            <a:r>
              <a:rPr lang="en-GB" sz="2400" b="1" dirty="0">
                <a:solidFill>
                  <a:srgbClr val="17375E"/>
                </a:solidFill>
                <a:latin typeface="Calibri-Bold"/>
              </a:rPr>
              <a:t>Overcrowding, poor ventilation and other substandard </a:t>
            </a:r>
            <a:r>
              <a:rPr lang="en-GB" sz="2400" b="1" dirty="0" smtClean="0">
                <a:solidFill>
                  <a:srgbClr val="17375E"/>
                </a:solidFill>
                <a:latin typeface="Calibri-Bold"/>
              </a:rPr>
              <a:t>living conditions </a:t>
            </a:r>
            <a:r>
              <a:rPr lang="en-GB" sz="2400" b="1" dirty="0">
                <a:solidFill>
                  <a:srgbClr val="17375E"/>
                </a:solidFill>
                <a:latin typeface="Calibri-Bold"/>
              </a:rPr>
              <a:t>can increase the risk of HIV transmission and TB </a:t>
            </a:r>
            <a:r>
              <a:rPr lang="en-GB" sz="2400" b="1" dirty="0" smtClean="0">
                <a:solidFill>
                  <a:srgbClr val="17375E"/>
                </a:solidFill>
                <a:latin typeface="Calibri-Bold"/>
              </a:rPr>
              <a:t>infection among </a:t>
            </a:r>
            <a:r>
              <a:rPr lang="en-GB" sz="2400" b="1" dirty="0">
                <a:solidFill>
                  <a:srgbClr val="17375E"/>
                </a:solidFill>
                <a:latin typeface="Calibri-Bold"/>
              </a:rPr>
              <a:t>people living in prisons</a:t>
            </a:r>
            <a:endParaRPr lang="en-GB" sz="2400" dirty="0">
              <a:solidFill>
                <a:schemeClr val="tx2">
                  <a:lumMod val="75000"/>
                </a:schemeClr>
              </a:solidFill>
            </a:endParaRPr>
          </a:p>
        </p:txBody>
      </p:sp>
      <p:pic>
        <p:nvPicPr>
          <p:cNvPr id="4098" name="Picture 2" descr="C:\Users\ahmed\Pictures\prison overcrowding.PN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6424" y="836712"/>
            <a:ext cx="9150400" cy="3384376"/>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US" sz="2800" dirty="0" smtClean="0">
                <a:solidFill>
                  <a:prstClr val="black">
                    <a:tint val="75000"/>
                  </a:prstClr>
                </a:solidFill>
              </a:rPr>
              <a:t>5</a:t>
            </a:r>
            <a:endParaRPr lang="en-GB" sz="2800"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C896CEA-C76D-461A-B708-DF21A681B18A}" type="slidenum">
              <a:rPr lang="en-GB" smtClean="0">
                <a:solidFill>
                  <a:prstClr val="black">
                    <a:tint val="75000"/>
                  </a:prstClr>
                </a:solidFill>
              </a:rPr>
              <a:pPr/>
              <a:t>5</a:t>
            </a:fld>
            <a:endParaRPr lang="en-GB" dirty="0">
              <a:solidFill>
                <a:prstClr val="black">
                  <a:tint val="75000"/>
                </a:prstClr>
              </a:solidFill>
            </a:endParaRPr>
          </a:p>
        </p:txBody>
      </p:sp>
    </p:spTree>
    <p:extLst>
      <p:ext uri="{BB962C8B-B14F-4D97-AF65-F5344CB8AC3E}">
        <p14:creationId xmlns:p14="http://schemas.microsoft.com/office/powerpoint/2010/main" val="41066749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noAutofit/>
          </a:bodyPr>
          <a:lstStyle/>
          <a:p>
            <a:r>
              <a:rPr lang="en-GB" sz="3600" b="1" dirty="0">
                <a:solidFill>
                  <a:srgbClr val="006699"/>
                </a:solidFill>
              </a:rPr>
              <a:t>Global Commitments to Uphold the Rights of People Living in Prisons</a:t>
            </a:r>
            <a:endParaRPr lang="en-GB" sz="3600" dirty="0"/>
          </a:p>
        </p:txBody>
      </p:sp>
      <p:sp>
        <p:nvSpPr>
          <p:cNvPr id="3" name="Content Placeholder 2"/>
          <p:cNvSpPr>
            <a:spLocks noGrp="1"/>
          </p:cNvSpPr>
          <p:nvPr>
            <p:ph idx="1"/>
          </p:nvPr>
        </p:nvSpPr>
        <p:spPr>
          <a:xfrm>
            <a:off x="0" y="1556793"/>
            <a:ext cx="9144000" cy="4176934"/>
          </a:xfrm>
        </p:spPr>
        <p:txBody>
          <a:bodyPr>
            <a:normAutofit fontScale="85000" lnSpcReduction="20000"/>
          </a:bodyPr>
          <a:lstStyle/>
          <a:p>
            <a:pPr marL="342900" lvl="1" indent="-342900">
              <a:buFont typeface="Arial" panose="020B0604020202020204" pitchFamily="34" charset="0"/>
              <a:buChar char="•"/>
            </a:pPr>
            <a:r>
              <a:rPr lang="en-GB" b="1" dirty="0" smtClean="0">
                <a:solidFill>
                  <a:schemeClr val="accent1">
                    <a:lumMod val="50000"/>
                  </a:schemeClr>
                </a:solidFill>
              </a:rPr>
              <a:t>The Nelson Mandela Rules</a:t>
            </a:r>
            <a:endParaRPr lang="en-GB" b="1" dirty="0">
              <a:solidFill>
                <a:schemeClr val="accent1">
                  <a:lumMod val="50000"/>
                </a:schemeClr>
              </a:solidFill>
            </a:endParaRPr>
          </a:p>
          <a:p>
            <a:pPr marL="0" lvl="1" indent="0">
              <a:buNone/>
            </a:pPr>
            <a:endParaRPr lang="en-GB" b="1" dirty="0">
              <a:solidFill>
                <a:schemeClr val="accent1">
                  <a:lumMod val="50000"/>
                </a:schemeClr>
              </a:solidFill>
            </a:endParaRPr>
          </a:p>
          <a:p>
            <a:pPr marL="342900" lvl="1" indent="-342900">
              <a:buFont typeface="Arial" panose="020B0604020202020204" pitchFamily="34" charset="0"/>
              <a:buChar char="•"/>
            </a:pPr>
            <a:r>
              <a:rPr lang="en-GB" b="1" dirty="0" smtClean="0">
                <a:solidFill>
                  <a:schemeClr val="accent1">
                    <a:lumMod val="50000"/>
                  </a:schemeClr>
                </a:solidFill>
              </a:rPr>
              <a:t>The Bangkok Rules</a:t>
            </a:r>
            <a:endParaRPr lang="en-GB" b="1" dirty="0">
              <a:solidFill>
                <a:schemeClr val="accent1">
                  <a:lumMod val="50000"/>
                </a:schemeClr>
              </a:solidFill>
            </a:endParaRPr>
          </a:p>
          <a:p>
            <a:pPr marL="342900" lvl="1" indent="-342900">
              <a:buFont typeface="Arial" panose="020B0604020202020204" pitchFamily="34" charset="0"/>
              <a:buChar char="•"/>
            </a:pPr>
            <a:endParaRPr lang="en-GB" b="1" dirty="0">
              <a:solidFill>
                <a:schemeClr val="accent1">
                  <a:lumMod val="50000"/>
                </a:schemeClr>
              </a:solidFill>
            </a:endParaRPr>
          </a:p>
          <a:p>
            <a:pPr marL="342900" lvl="1" indent="-342900">
              <a:buFont typeface="Arial" panose="020B0604020202020204" pitchFamily="34" charset="0"/>
              <a:buChar char="•"/>
            </a:pPr>
            <a:r>
              <a:rPr lang="en-GB" b="1" dirty="0">
                <a:solidFill>
                  <a:schemeClr val="accent1">
                    <a:lumMod val="50000"/>
                  </a:schemeClr>
                </a:solidFill>
              </a:rPr>
              <a:t>UNAIDS </a:t>
            </a:r>
            <a:r>
              <a:rPr lang="en-GB" b="1" dirty="0" smtClean="0">
                <a:solidFill>
                  <a:schemeClr val="accent1">
                    <a:lumMod val="50000"/>
                  </a:schemeClr>
                </a:solidFill>
              </a:rPr>
              <a:t>Fast-Track Strategy </a:t>
            </a:r>
          </a:p>
          <a:p>
            <a:pPr marL="0" lvl="1" indent="0">
              <a:buNone/>
            </a:pPr>
            <a:r>
              <a:rPr lang="en-GB" b="1" dirty="0">
                <a:solidFill>
                  <a:schemeClr val="accent1">
                    <a:lumMod val="50000"/>
                  </a:schemeClr>
                </a:solidFill>
              </a:rPr>
              <a:t> </a:t>
            </a:r>
            <a:r>
              <a:rPr lang="en-GB" b="1" dirty="0" smtClean="0">
                <a:solidFill>
                  <a:schemeClr val="accent1">
                    <a:lumMod val="50000"/>
                  </a:schemeClr>
                </a:solidFill>
              </a:rPr>
              <a:t>   2016 </a:t>
            </a:r>
            <a:r>
              <a:rPr lang="en-GB" b="1" dirty="0">
                <a:solidFill>
                  <a:schemeClr val="accent1">
                    <a:lumMod val="50000"/>
                  </a:schemeClr>
                </a:solidFill>
              </a:rPr>
              <a:t>– 2021</a:t>
            </a:r>
          </a:p>
          <a:p>
            <a:pPr marL="342900" lvl="1" indent="-342900">
              <a:buFont typeface="Arial" panose="020B0604020202020204" pitchFamily="34" charset="0"/>
              <a:buChar char="•"/>
            </a:pPr>
            <a:endParaRPr lang="en-GB" b="1" dirty="0">
              <a:solidFill>
                <a:schemeClr val="accent1">
                  <a:lumMod val="50000"/>
                </a:schemeClr>
              </a:solidFill>
            </a:endParaRPr>
          </a:p>
          <a:p>
            <a:pPr marL="342900" lvl="1" indent="-342900">
              <a:buFont typeface="Arial" panose="020B0604020202020204" pitchFamily="34" charset="0"/>
              <a:buChar char="•"/>
            </a:pPr>
            <a:r>
              <a:rPr lang="en-GB" b="1" dirty="0">
                <a:solidFill>
                  <a:schemeClr val="accent1">
                    <a:lumMod val="50000"/>
                  </a:schemeClr>
                </a:solidFill>
              </a:rPr>
              <a:t>The 37</a:t>
            </a:r>
            <a:r>
              <a:rPr lang="en-GB" b="1" baseline="30000" dirty="0">
                <a:solidFill>
                  <a:schemeClr val="accent1">
                    <a:lumMod val="50000"/>
                  </a:schemeClr>
                </a:solidFill>
              </a:rPr>
              <a:t>th</a:t>
            </a:r>
            <a:r>
              <a:rPr lang="en-GB" b="1" dirty="0">
                <a:solidFill>
                  <a:schemeClr val="accent1">
                    <a:lumMod val="50000"/>
                  </a:schemeClr>
                </a:solidFill>
              </a:rPr>
              <a:t> UNAIDS </a:t>
            </a:r>
            <a:r>
              <a:rPr lang="en-GB" b="1" dirty="0" smtClean="0">
                <a:solidFill>
                  <a:schemeClr val="accent1">
                    <a:lumMod val="50000"/>
                  </a:schemeClr>
                </a:solidFill>
              </a:rPr>
              <a:t>PCB meeting </a:t>
            </a:r>
          </a:p>
          <a:p>
            <a:pPr marL="0" lvl="1" indent="0">
              <a:buNone/>
            </a:pPr>
            <a:r>
              <a:rPr lang="en-GB" b="1" dirty="0">
                <a:solidFill>
                  <a:schemeClr val="accent1">
                    <a:lumMod val="50000"/>
                  </a:schemeClr>
                </a:solidFill>
              </a:rPr>
              <a:t> </a:t>
            </a:r>
            <a:r>
              <a:rPr lang="en-GB" b="1" dirty="0" smtClean="0">
                <a:solidFill>
                  <a:schemeClr val="accent1">
                    <a:lumMod val="50000"/>
                  </a:schemeClr>
                </a:solidFill>
              </a:rPr>
              <a:t>    decisions</a:t>
            </a:r>
          </a:p>
          <a:p>
            <a:pPr marL="0" lvl="1" indent="0">
              <a:buNone/>
            </a:pPr>
            <a:endParaRPr lang="en-GB" b="1" dirty="0" smtClean="0">
              <a:solidFill>
                <a:schemeClr val="accent1">
                  <a:lumMod val="50000"/>
                </a:schemeClr>
              </a:solidFill>
            </a:endParaRPr>
          </a:p>
          <a:p>
            <a:pPr marL="457200" lvl="1" indent="-457200">
              <a:buFont typeface="Arial" panose="020B0604020202020204" pitchFamily="34" charset="0"/>
              <a:buChar char="•"/>
            </a:pPr>
            <a:r>
              <a:rPr lang="en-GB" b="1" dirty="0" smtClean="0">
                <a:solidFill>
                  <a:schemeClr val="accent1">
                    <a:lumMod val="50000"/>
                  </a:schemeClr>
                </a:solidFill>
              </a:rPr>
              <a:t>UNGASS outcome document 2016</a:t>
            </a:r>
          </a:p>
          <a:p>
            <a:pPr marL="457200" lvl="1" indent="-457200"/>
            <a:endParaRPr lang="en-GB" b="1" dirty="0" smtClean="0">
              <a:solidFill>
                <a:schemeClr val="accent1">
                  <a:lumMod val="50000"/>
                </a:schemeClr>
              </a:solidFill>
            </a:endParaRPr>
          </a:p>
          <a:p>
            <a:pPr marL="457200" lvl="1" indent="-457200"/>
            <a:endParaRPr lang="en-GB" b="1" dirty="0">
              <a:solidFill>
                <a:schemeClr val="accent1">
                  <a:lumMod val="50000"/>
                </a:schemeClr>
              </a:solidFill>
            </a:endParaRPr>
          </a:p>
          <a:p>
            <a:endParaRPr lang="en-GB" dirty="0"/>
          </a:p>
        </p:txBody>
      </p:sp>
      <p:pic>
        <p:nvPicPr>
          <p:cNvPr id="5122" name="Picture 2" descr="C:\Users\ahmed\Pictures\Medical Ethics in prison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765" y="1306324"/>
            <a:ext cx="3566699" cy="2482715"/>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1765" y="3789040"/>
            <a:ext cx="3566700" cy="194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z="2800" dirty="0" smtClean="0">
                <a:solidFill>
                  <a:prstClr val="black">
                    <a:tint val="75000"/>
                  </a:prstClr>
                </a:solidFill>
              </a:rPr>
              <a:t>6</a:t>
            </a:r>
            <a:endParaRPr lang="en-GB" sz="2800"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6</a:t>
            </a:fld>
            <a:endParaRPr lang="en-GB" dirty="0">
              <a:solidFill>
                <a:prstClr val="black">
                  <a:tint val="75000"/>
                </a:prstClr>
              </a:solidFill>
            </a:endParaRPr>
          </a:p>
        </p:txBody>
      </p:sp>
    </p:spTree>
    <p:extLst>
      <p:ext uri="{BB962C8B-B14F-4D97-AF65-F5344CB8AC3E}">
        <p14:creationId xmlns:p14="http://schemas.microsoft.com/office/powerpoint/2010/main" val="13837055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0999" y="990600"/>
            <a:ext cx="6117631" cy="4670648"/>
          </a:xfrm>
        </p:spPr>
        <p:txBody>
          <a:bodyPr>
            <a:normAutofit fontScale="90000"/>
          </a:bodyPr>
          <a:lstStyle/>
          <a:p>
            <a:pPr algn="l"/>
            <a:r>
              <a:rPr lang="en-GB" sz="1800" dirty="0" smtClean="0">
                <a:solidFill>
                  <a:schemeClr val="accent1">
                    <a:lumMod val="50000"/>
                  </a:schemeClr>
                </a:solidFill>
              </a:rPr>
              <a:t>1</a:t>
            </a:r>
            <a:r>
              <a:rPr lang="en-GB" sz="1800" dirty="0" smtClean="0"/>
              <a:t>.   </a:t>
            </a:r>
            <a:r>
              <a:rPr lang="en-GB" sz="2000" dirty="0" smtClean="0"/>
              <a:t>Information, education and communication</a:t>
            </a:r>
            <a:br>
              <a:rPr lang="en-GB" sz="2000" dirty="0" smtClean="0"/>
            </a:br>
            <a:r>
              <a:rPr lang="en-GB" sz="2000" dirty="0" smtClean="0"/>
              <a:t>2.   Condom programmes</a:t>
            </a:r>
            <a:br>
              <a:rPr lang="en-GB" sz="2000" dirty="0" smtClean="0"/>
            </a:br>
            <a:r>
              <a:rPr lang="en-GB" sz="2000" dirty="0" smtClean="0"/>
              <a:t>3.   Prevention of sexual violence</a:t>
            </a:r>
            <a:br>
              <a:rPr lang="en-GB" sz="2000" dirty="0" smtClean="0"/>
            </a:br>
            <a:r>
              <a:rPr lang="en-GB" sz="2000" dirty="0" smtClean="0"/>
              <a:t>4.   </a:t>
            </a:r>
            <a:r>
              <a:rPr lang="en-GB" sz="2000" b="1" dirty="0" smtClean="0"/>
              <a:t>Drug dependence treatment, including OST</a:t>
            </a:r>
            <a:br>
              <a:rPr lang="en-GB" sz="2000" b="1" dirty="0" smtClean="0"/>
            </a:br>
            <a:r>
              <a:rPr lang="en-GB" sz="2000" b="1" dirty="0" smtClean="0"/>
              <a:t>5.   </a:t>
            </a:r>
            <a:r>
              <a:rPr lang="en-GB" sz="2000" dirty="0" smtClean="0"/>
              <a:t>Needle and syringe programmes</a:t>
            </a:r>
            <a:br>
              <a:rPr lang="en-GB" sz="2000" dirty="0" smtClean="0"/>
            </a:br>
            <a:r>
              <a:rPr lang="en-GB" sz="2000" dirty="0" smtClean="0"/>
              <a:t>6.   Prevention of transmission through medical services</a:t>
            </a:r>
            <a:br>
              <a:rPr lang="en-GB" sz="2000" dirty="0" smtClean="0"/>
            </a:br>
            <a:r>
              <a:rPr lang="en-GB" sz="2000" dirty="0" smtClean="0"/>
              <a:t>7.   Prevention of transmission through tattooing, piercing and         </a:t>
            </a:r>
            <a:r>
              <a:rPr lang="en-GB" sz="2000" dirty="0" smtClean="0">
                <a:solidFill>
                  <a:schemeClr val="bg1"/>
                </a:solidFill>
              </a:rPr>
              <a:t>aa</a:t>
            </a:r>
            <a:r>
              <a:rPr lang="en-GB" sz="2000" dirty="0" smtClean="0"/>
              <a:t>  other forms of skin penetration</a:t>
            </a:r>
            <a:br>
              <a:rPr lang="en-GB" sz="2000" dirty="0" smtClean="0"/>
            </a:br>
            <a:r>
              <a:rPr lang="en-GB" sz="2000" dirty="0" smtClean="0"/>
              <a:t>8.   Post-exposure prophylaxis</a:t>
            </a:r>
            <a:br>
              <a:rPr lang="en-GB" sz="2000" dirty="0" smtClean="0"/>
            </a:br>
            <a:r>
              <a:rPr lang="en-GB" sz="2000" dirty="0" smtClean="0"/>
              <a:t>9.   </a:t>
            </a:r>
            <a:r>
              <a:rPr lang="en-GB" sz="2000" b="1" dirty="0" smtClean="0"/>
              <a:t>HIV testing and counselling</a:t>
            </a:r>
            <a:br>
              <a:rPr lang="en-GB" sz="2000" b="1" dirty="0" smtClean="0"/>
            </a:br>
            <a:r>
              <a:rPr lang="en-GB" sz="2000" b="1" dirty="0" smtClean="0"/>
              <a:t>10. HIV treatment, care and support</a:t>
            </a:r>
            <a:br>
              <a:rPr lang="en-GB" sz="2000" b="1" dirty="0" smtClean="0"/>
            </a:br>
            <a:r>
              <a:rPr lang="en-GB" sz="2000" dirty="0" smtClean="0"/>
              <a:t>11. Prevention, diagnosis and treatment of tuberculosis</a:t>
            </a:r>
            <a:br>
              <a:rPr lang="en-GB" sz="2000" dirty="0" smtClean="0"/>
            </a:br>
            <a:r>
              <a:rPr lang="en-GB" sz="2000" dirty="0" smtClean="0"/>
              <a:t>12. Prevention of mother-to-child transmission of HIV</a:t>
            </a:r>
            <a:br>
              <a:rPr lang="en-GB" sz="2000" dirty="0" smtClean="0"/>
            </a:br>
            <a:r>
              <a:rPr lang="en-GB" sz="2000" dirty="0" smtClean="0"/>
              <a:t>13. Prevention and treatment of STIs</a:t>
            </a:r>
            <a:br>
              <a:rPr lang="en-GB" sz="2000" dirty="0" smtClean="0"/>
            </a:br>
            <a:r>
              <a:rPr lang="en-GB" sz="2000" dirty="0" smtClean="0"/>
              <a:t>14. Vaccination, diagnosis and treatment of viral </a:t>
            </a:r>
            <a:br>
              <a:rPr lang="en-GB" sz="2000" dirty="0" smtClean="0"/>
            </a:br>
            <a:r>
              <a:rPr lang="en-GB" sz="2000" dirty="0" smtClean="0"/>
              <a:t>      hepatitis</a:t>
            </a:r>
            <a:br>
              <a:rPr lang="en-GB" sz="2000" dirty="0" smtClean="0"/>
            </a:br>
            <a:r>
              <a:rPr lang="en-GB" sz="2000" dirty="0" smtClean="0"/>
              <a:t>15. Protecting staff from occupational hazards</a:t>
            </a:r>
            <a:endParaRPr lang="en-GB" sz="2000" dirty="0"/>
          </a:p>
        </p:txBody>
      </p:sp>
      <p:sp>
        <p:nvSpPr>
          <p:cNvPr id="3" name="Subtitle 2"/>
          <p:cNvSpPr>
            <a:spLocks noGrp="1"/>
          </p:cNvSpPr>
          <p:nvPr>
            <p:ph type="subTitle" idx="1"/>
          </p:nvPr>
        </p:nvSpPr>
        <p:spPr>
          <a:xfrm>
            <a:off x="251521" y="152400"/>
            <a:ext cx="8782942" cy="1066800"/>
          </a:xfrm>
        </p:spPr>
        <p:txBody>
          <a:bodyPr>
            <a:normAutofit fontScale="92500"/>
          </a:bodyPr>
          <a:lstStyle/>
          <a:p>
            <a:pPr algn="l"/>
            <a:r>
              <a:rPr lang="en-GB" sz="3500" b="1" dirty="0" smtClean="0">
                <a:solidFill>
                  <a:schemeClr val="accent3">
                    <a:lumMod val="75000"/>
                  </a:schemeClr>
                </a:solidFill>
                <a:latin typeface="+mj-lt"/>
              </a:rPr>
              <a:t>HIV services for people in prisons</a:t>
            </a:r>
          </a:p>
          <a:p>
            <a:pPr algn="l"/>
            <a:r>
              <a:rPr lang="en-GB" sz="2200" dirty="0" smtClean="0">
                <a:solidFill>
                  <a:srgbClr val="C00000"/>
                </a:solidFill>
                <a:latin typeface="+mj-lt"/>
              </a:rPr>
              <a:t>UNODC, ILO, UNDP, WHO, UNAIDS comprehensive package of interventions:</a:t>
            </a:r>
            <a:endParaRPr lang="en-GB" sz="2200" dirty="0">
              <a:solidFill>
                <a:srgbClr val="C00000"/>
              </a:solidFill>
              <a:latin typeface="+mj-lt"/>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8631" y="1628800"/>
            <a:ext cx="2498841" cy="3478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36873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6632"/>
            <a:ext cx="8229600" cy="814102"/>
          </a:xfrm>
        </p:spPr>
        <p:txBody>
          <a:bodyPr>
            <a:normAutofit/>
          </a:bodyPr>
          <a:lstStyle/>
          <a:p>
            <a:endParaRPr lang="en-GB" sz="2400" dirty="0"/>
          </a:p>
        </p:txBody>
      </p:sp>
      <p:sp>
        <p:nvSpPr>
          <p:cNvPr id="5" name="Content Placeholder 4"/>
          <p:cNvSpPr>
            <a:spLocks noGrp="1"/>
          </p:cNvSpPr>
          <p:nvPr>
            <p:ph idx="1"/>
          </p:nvPr>
        </p:nvSpPr>
        <p:spPr>
          <a:xfrm>
            <a:off x="457200" y="1088740"/>
            <a:ext cx="8229600" cy="5037423"/>
          </a:xfrm>
        </p:spPr>
        <p:txBody>
          <a:bodyPr>
            <a:normAutofit/>
          </a:bodyPr>
          <a:lstStyle/>
          <a:p>
            <a:pPr marL="0" indent="0" algn="ctr">
              <a:buNone/>
            </a:pPr>
            <a:r>
              <a:rPr lang="en-GB" sz="5400" b="1" dirty="0" err="1" smtClean="0"/>
              <a:t>Opioid</a:t>
            </a:r>
            <a:r>
              <a:rPr lang="en-GB" sz="5400" b="1" dirty="0" smtClean="0"/>
              <a:t> Substitution Therapy - OST </a:t>
            </a:r>
          </a:p>
          <a:p>
            <a:pPr marL="0" indent="0" algn="ctr">
              <a:buNone/>
            </a:pPr>
            <a:endParaRPr lang="en-GB" sz="5400" b="1" dirty="0" smtClean="0"/>
          </a:p>
          <a:p>
            <a:pPr marL="0" indent="0" algn="ctr">
              <a:buNone/>
            </a:pPr>
            <a:r>
              <a:rPr lang="en-GB" sz="5400" b="1" dirty="0" smtClean="0"/>
              <a:t>In Prisons</a:t>
            </a:r>
            <a:endParaRPr lang="en-GB" sz="5400" b="1" dirty="0"/>
          </a:p>
        </p:txBody>
      </p:sp>
      <p:sp>
        <p:nvSpPr>
          <p:cNvPr id="2" name="Footer Placeholder 1"/>
          <p:cNvSpPr>
            <a:spLocks noGrp="1"/>
          </p:cNvSpPr>
          <p:nvPr>
            <p:ph type="ftr" sz="quarter" idx="11"/>
          </p:nvPr>
        </p:nvSpPr>
        <p:spPr/>
        <p:txBody>
          <a:bodyPr/>
          <a:lstStyle/>
          <a:p>
            <a:r>
              <a:rPr lang="en-US" sz="2800" dirty="0" smtClean="0">
                <a:solidFill>
                  <a:prstClr val="black">
                    <a:tint val="75000"/>
                  </a:prstClr>
                </a:solidFill>
              </a:rPr>
              <a:t>10</a:t>
            </a:r>
            <a:endParaRPr lang="en-GB" sz="2800" dirty="0">
              <a:solidFill>
                <a:prstClr val="black">
                  <a:tint val="75000"/>
                </a:prstClr>
              </a:solidFill>
            </a:endParaRPr>
          </a:p>
        </p:txBody>
      </p:sp>
      <p:sp>
        <p:nvSpPr>
          <p:cNvPr id="3" name="Slide Number Placeholder 2"/>
          <p:cNvSpPr>
            <a:spLocks noGrp="1"/>
          </p:cNvSpPr>
          <p:nvPr>
            <p:ph type="sldNum" sz="quarter" idx="12"/>
          </p:nvPr>
        </p:nvSpPr>
        <p:spPr/>
        <p:txBody>
          <a:bodyPr/>
          <a:lstStyle/>
          <a:p>
            <a:fld id="{6C896CEA-C76D-461A-B708-DF21A681B18A}" type="slidenum">
              <a:rPr lang="en-GB" smtClean="0">
                <a:solidFill>
                  <a:prstClr val="black">
                    <a:tint val="75000"/>
                  </a:prstClr>
                </a:solidFill>
              </a:rPr>
              <a:pPr/>
              <a:t>8</a:t>
            </a:fld>
            <a:endParaRPr lang="en-GB" dirty="0">
              <a:solidFill>
                <a:prstClr val="black">
                  <a:tint val="75000"/>
                </a:prstClr>
              </a:solidFill>
            </a:endParaRPr>
          </a:p>
        </p:txBody>
      </p:sp>
    </p:spTree>
    <p:extLst>
      <p:ext uri="{BB962C8B-B14F-4D97-AF65-F5344CB8AC3E}">
        <p14:creationId xmlns:p14="http://schemas.microsoft.com/office/powerpoint/2010/main" val="294358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OST in Prisons</a:t>
            </a:r>
            <a:endParaRPr lang="vi-VN" b="1" dirty="0"/>
          </a:p>
        </p:txBody>
      </p:sp>
      <p:sp>
        <p:nvSpPr>
          <p:cNvPr id="3" name="Content Placeholder 2"/>
          <p:cNvSpPr>
            <a:spLocks noGrp="1"/>
          </p:cNvSpPr>
          <p:nvPr>
            <p:ph idx="1"/>
          </p:nvPr>
        </p:nvSpPr>
        <p:spPr>
          <a:xfrm>
            <a:off x="683568" y="1600200"/>
            <a:ext cx="8229600" cy="4525963"/>
          </a:xfrm>
        </p:spPr>
        <p:txBody>
          <a:bodyPr>
            <a:normAutofit fontScale="92500" lnSpcReduction="10000"/>
          </a:bodyPr>
          <a:lstStyle/>
          <a:p>
            <a:r>
              <a:rPr lang="en-GB" dirty="0" smtClean="0"/>
              <a:t>There have been some noticeable achievements to fight HIV in prison settings;</a:t>
            </a:r>
          </a:p>
          <a:p>
            <a:endParaRPr lang="en-GB" dirty="0" smtClean="0"/>
          </a:p>
          <a:p>
            <a:r>
              <a:rPr lang="en-GB" dirty="0" smtClean="0"/>
              <a:t>The global response to drugs in prisons including OST remains limited;</a:t>
            </a:r>
            <a:endParaRPr lang="en-US" dirty="0" smtClean="0"/>
          </a:p>
          <a:p>
            <a:endParaRPr lang="en-US" dirty="0" smtClean="0"/>
          </a:p>
          <a:p>
            <a:r>
              <a:rPr lang="en-US" dirty="0" smtClean="0"/>
              <a:t>As of end 2016, </a:t>
            </a:r>
            <a:r>
              <a:rPr lang="en-GB" dirty="0" smtClean="0"/>
              <a:t>some form of OST is provided in prisons in 52 countries, representing a 21% increase since </a:t>
            </a:r>
            <a:r>
              <a:rPr lang="en-US" dirty="0" smtClean="0"/>
              <a:t>2012;</a:t>
            </a:r>
          </a:p>
          <a:p>
            <a:endParaRPr lang="en-US" dirty="0" smtClean="0"/>
          </a:p>
          <a:p>
            <a:endParaRPr lang="en-US" dirty="0" smtClean="0"/>
          </a:p>
          <a:p>
            <a:endParaRPr lang="en-US" dirty="0" smtClean="0"/>
          </a:p>
          <a:p>
            <a:endParaRPr lang="vi-VN" dirty="0"/>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C896CEA-C76D-461A-B708-DF21A681B18A}" type="slidenum">
              <a:rPr lang="en-GB" smtClean="0">
                <a:solidFill>
                  <a:prstClr val="black">
                    <a:tint val="75000"/>
                  </a:prstClr>
                </a:solidFill>
              </a:rPr>
              <a:pPr/>
              <a:t>9</a:t>
            </a:fld>
            <a:endParaRPr lang="en-GB" dirty="0">
              <a:solidFill>
                <a:prstClr val="black">
                  <a:tint val="75000"/>
                </a:prstClr>
              </a:solidFill>
            </a:endParaRPr>
          </a:p>
        </p:txBody>
      </p:sp>
    </p:spTree>
    <p:extLst>
      <p:ext uri="{BB962C8B-B14F-4D97-AF65-F5344CB8AC3E}">
        <p14:creationId xmlns:p14="http://schemas.microsoft.com/office/powerpoint/2010/main" val="9783265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461</TotalTime>
  <Words>788</Words>
  <Application>Microsoft Office PowerPoint</Application>
  <PresentationFormat>On-screen Show (4:3)</PresentationFormat>
  <Paragraphs>170</Paragraphs>
  <Slides>23</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Calibri-Bold</vt:lpstr>
      <vt:lpstr>Helvetica Neue</vt:lpstr>
      <vt:lpstr>Times New Roman</vt:lpstr>
      <vt:lpstr>Office Theme</vt:lpstr>
      <vt:lpstr>Opioid Substitution Therapy (OST) in Prisons  Public Health &amp; Human Rights Approach</vt:lpstr>
      <vt:lpstr>Outlines</vt:lpstr>
      <vt:lpstr>Facts and Figures</vt:lpstr>
      <vt:lpstr>HIV, Hep B&amp;C and TB in Prisons</vt:lpstr>
      <vt:lpstr>Prison Conditions</vt:lpstr>
      <vt:lpstr>Global Commitments to Uphold the Rights of People Living in Prisons</vt:lpstr>
      <vt:lpstr>1.   Information, education and communication 2.   Condom programmes 3.   Prevention of sexual violence 4.   Drug dependence treatment, including OST 5.   Needle and syringe programmes 6.   Prevention of transmission through medical services 7.   Prevention of transmission through tattooing, piercing and         aa  other forms of skin penetration 8.   Post-exposure prophylaxis 9.   HIV testing and counselling 10. HIV treatment, care and support 11. Prevention, diagnosis and treatment of tuberculosis 12. Prevention of mother-to-child transmission of HIV 13. Prevention and treatment of STIs 14. Vaccination, diagnosis and treatment of viral        hepatitis 15. Protecting staff from occupational hazards</vt:lpstr>
      <vt:lpstr>PowerPoint Presentation</vt:lpstr>
      <vt:lpstr>OST in Prisons</vt:lpstr>
      <vt:lpstr>OST in Prisons</vt:lpstr>
      <vt:lpstr>OST in Prisons</vt:lpstr>
      <vt:lpstr>Modes of treatment</vt:lpstr>
      <vt:lpstr>Recognized benefits</vt:lpstr>
      <vt:lpstr>Difficulties/Barriers</vt:lpstr>
      <vt:lpstr>Limitations/Risks</vt:lpstr>
      <vt:lpstr>Islamic Republic of Iran</vt:lpstr>
      <vt:lpstr>Islamic Republic of Iran</vt:lpstr>
      <vt:lpstr>Spain </vt:lpstr>
      <vt:lpstr>Spain</vt:lpstr>
      <vt:lpstr>Malaysia</vt:lpstr>
      <vt:lpstr>Lessons learnt</vt:lpstr>
      <vt:lpstr>Reference</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Điều trị nghiện chất dạng thuôc phiện (OST) trong các cơ sở giam giữ Tiếp cận Y tế công cộng &amp; Quyền con người</dc:title>
  <dc:creator>AutoBVT</dc:creator>
  <cp:lastModifiedBy>nschitrung@yahoo.com</cp:lastModifiedBy>
  <cp:revision>65</cp:revision>
  <dcterms:created xsi:type="dcterms:W3CDTF">2017-07-24T05:41:08Z</dcterms:created>
  <dcterms:modified xsi:type="dcterms:W3CDTF">2017-08-03T12:03:51Z</dcterms:modified>
</cp:coreProperties>
</file>