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80" r:id="rId3"/>
    <p:sldId id="258" r:id="rId4"/>
    <p:sldId id="259" r:id="rId5"/>
    <p:sldId id="261" r:id="rId6"/>
    <p:sldId id="262" r:id="rId7"/>
    <p:sldId id="263" r:id="rId8"/>
    <p:sldId id="264" r:id="rId9"/>
    <p:sldId id="265" r:id="rId10"/>
    <p:sldId id="267" r:id="rId11"/>
    <p:sldId id="281"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26"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vi-V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9393E9-31EA-477B-8CFC-3D428C16315E}" type="datetimeFigureOut">
              <a:rPr lang="vi-VN" smtClean="0"/>
              <a:pPr/>
              <a:t>01/08/2017</a:t>
            </a:fld>
            <a:endParaRPr lang="vi-V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vi-V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vi-V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3BACAE-B545-4388-B5F7-EAAD99B1CF78}" type="slidenum">
              <a:rPr lang="vi-VN" smtClean="0"/>
              <a:pPr/>
              <a:t>‹#›</a:t>
            </a:fld>
            <a:endParaRPr lang="vi-VN"/>
          </a:p>
        </p:txBody>
      </p:sp>
    </p:spTree>
    <p:extLst>
      <p:ext uri="{BB962C8B-B14F-4D97-AF65-F5344CB8AC3E}">
        <p14:creationId xmlns:p14="http://schemas.microsoft.com/office/powerpoint/2010/main" val="602156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r>
            <a:br>
              <a:rPr lang="en-GB" dirty="0"/>
            </a:br>
            <a:endParaRPr lang="en-GB" dirty="0"/>
          </a:p>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2992285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
        <p:nvSpPr>
          <p:cNvPr id="4" name="Slide Number Placeholder 3"/>
          <p:cNvSpPr>
            <a:spLocks noGrp="1"/>
          </p:cNvSpPr>
          <p:nvPr>
            <p:ph type="sldNum" sz="quarter" idx="10"/>
          </p:nvPr>
        </p:nvSpPr>
        <p:spPr/>
        <p:txBody>
          <a:bodyPr/>
          <a:lstStyle/>
          <a:p>
            <a:fld id="{1230E326-D974-4CC7-9B8B-13838A2BB138}" type="slidenum">
              <a:rPr lang="en-GB" smtClean="0"/>
              <a:pPr/>
              <a:t>14</a:t>
            </a:fld>
            <a:endParaRPr lang="en-GB" dirty="0"/>
          </a:p>
        </p:txBody>
      </p:sp>
    </p:spTree>
    <p:extLst>
      <p:ext uri="{BB962C8B-B14F-4D97-AF65-F5344CB8AC3E}">
        <p14:creationId xmlns:p14="http://schemas.microsoft.com/office/powerpoint/2010/main" val="35959536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19</a:t>
            </a:fld>
            <a:endParaRPr lang="en-GB" dirty="0"/>
          </a:p>
        </p:txBody>
      </p:sp>
    </p:spTree>
    <p:extLst>
      <p:ext uri="{BB962C8B-B14F-4D97-AF65-F5344CB8AC3E}">
        <p14:creationId xmlns:p14="http://schemas.microsoft.com/office/powerpoint/2010/main" val="689846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z="4000" dirty="0"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624" indent="-285627" eaLnBrk="0" hangingPunct="0">
              <a:defRPr>
                <a:solidFill>
                  <a:schemeClr val="tx1"/>
                </a:solidFill>
                <a:latin typeface="Arial" pitchFamily="34" charset="0"/>
              </a:defRPr>
            </a:lvl2pPr>
            <a:lvl3pPr marL="1142501" indent="-228498" eaLnBrk="0" hangingPunct="0">
              <a:defRPr>
                <a:solidFill>
                  <a:schemeClr val="tx1"/>
                </a:solidFill>
                <a:latin typeface="Arial" pitchFamily="34" charset="0"/>
              </a:defRPr>
            </a:lvl3pPr>
            <a:lvl4pPr marL="1599502" indent="-228498" eaLnBrk="0" hangingPunct="0">
              <a:defRPr>
                <a:solidFill>
                  <a:schemeClr val="tx1"/>
                </a:solidFill>
                <a:latin typeface="Arial" pitchFamily="34" charset="0"/>
              </a:defRPr>
            </a:lvl4pPr>
            <a:lvl5pPr marL="2056502" indent="-228498" eaLnBrk="0" hangingPunct="0">
              <a:defRPr>
                <a:solidFill>
                  <a:schemeClr val="tx1"/>
                </a:solidFill>
                <a:latin typeface="Arial" pitchFamily="34" charset="0"/>
              </a:defRPr>
            </a:lvl5pPr>
            <a:lvl6pPr marL="2513503" indent="-228498" eaLnBrk="0" fontAlgn="base" hangingPunct="0">
              <a:spcBef>
                <a:spcPct val="0"/>
              </a:spcBef>
              <a:spcAft>
                <a:spcPct val="0"/>
              </a:spcAft>
              <a:defRPr>
                <a:solidFill>
                  <a:schemeClr val="tx1"/>
                </a:solidFill>
                <a:latin typeface="Arial" pitchFamily="34" charset="0"/>
              </a:defRPr>
            </a:lvl6pPr>
            <a:lvl7pPr marL="2970504" indent="-228498" eaLnBrk="0" fontAlgn="base" hangingPunct="0">
              <a:spcBef>
                <a:spcPct val="0"/>
              </a:spcBef>
              <a:spcAft>
                <a:spcPct val="0"/>
              </a:spcAft>
              <a:defRPr>
                <a:solidFill>
                  <a:schemeClr val="tx1"/>
                </a:solidFill>
                <a:latin typeface="Arial" pitchFamily="34" charset="0"/>
              </a:defRPr>
            </a:lvl7pPr>
            <a:lvl8pPr marL="3427505" indent="-228498" eaLnBrk="0" fontAlgn="base" hangingPunct="0">
              <a:spcBef>
                <a:spcPct val="0"/>
              </a:spcBef>
              <a:spcAft>
                <a:spcPct val="0"/>
              </a:spcAft>
              <a:defRPr>
                <a:solidFill>
                  <a:schemeClr val="tx1"/>
                </a:solidFill>
                <a:latin typeface="Arial" pitchFamily="34" charset="0"/>
              </a:defRPr>
            </a:lvl8pPr>
            <a:lvl9pPr marL="3884504" indent="-228498"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1250BE0C-5E2F-440A-A6F0-EDD0F6855D50}" type="slidenum">
              <a:rPr lang="en-GB" altLang="en-US" smtClean="0">
                <a:solidFill>
                  <a:prstClr val="black"/>
                </a:solidFill>
                <a:latin typeface="Calibri" pitchFamily="34" charset="0"/>
              </a:rPr>
              <a:pPr eaLnBrk="1" fontAlgn="base" hangingPunct="1">
                <a:spcBef>
                  <a:spcPct val="0"/>
                </a:spcBef>
                <a:spcAft>
                  <a:spcPct val="0"/>
                </a:spcAft>
              </a:pPr>
              <a:t>23</a:t>
            </a:fld>
            <a:endParaRPr lang="en-GB" altLang="en-US" dirty="0" smtClean="0">
              <a:solidFill>
                <a:prstClr val="black"/>
              </a:solidFill>
              <a:latin typeface="Calibri" pitchFamily="34" charset="0"/>
            </a:endParaRPr>
          </a:p>
        </p:txBody>
      </p:sp>
    </p:spTree>
    <p:extLst>
      <p:ext uri="{BB962C8B-B14F-4D97-AF65-F5344CB8AC3E}">
        <p14:creationId xmlns:p14="http://schemas.microsoft.com/office/powerpoint/2010/main" val="2410543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3</a:t>
            </a:fld>
            <a:endParaRPr lang="en-GB" dirty="0"/>
          </a:p>
        </p:txBody>
      </p:sp>
    </p:spTree>
    <p:extLst>
      <p:ext uri="{BB962C8B-B14F-4D97-AF65-F5344CB8AC3E}">
        <p14:creationId xmlns:p14="http://schemas.microsoft.com/office/powerpoint/2010/main" val="19487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4</a:t>
            </a:fld>
            <a:endParaRPr lang="en-GB" dirty="0"/>
          </a:p>
        </p:txBody>
      </p:sp>
    </p:spTree>
    <p:extLst>
      <p:ext uri="{BB962C8B-B14F-4D97-AF65-F5344CB8AC3E}">
        <p14:creationId xmlns:p14="http://schemas.microsoft.com/office/powerpoint/2010/main" val="3577264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5</a:t>
            </a:fld>
            <a:endParaRPr lang="en-GB" dirty="0"/>
          </a:p>
        </p:txBody>
      </p:sp>
    </p:spTree>
    <p:extLst>
      <p:ext uri="{BB962C8B-B14F-4D97-AF65-F5344CB8AC3E}">
        <p14:creationId xmlns:p14="http://schemas.microsoft.com/office/powerpoint/2010/main" val="3606246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6</a:t>
            </a:fld>
            <a:endParaRPr lang="en-GB" dirty="0"/>
          </a:p>
        </p:txBody>
      </p:sp>
    </p:spTree>
    <p:extLst>
      <p:ext uri="{BB962C8B-B14F-4D97-AF65-F5344CB8AC3E}">
        <p14:creationId xmlns:p14="http://schemas.microsoft.com/office/powerpoint/2010/main" val="1399958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BF25B1-9033-4B17-B5F4-B65326A9161B}"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3054899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p:txBody>
      </p:sp>
      <p:sp>
        <p:nvSpPr>
          <p:cNvPr id="4" name="Slide Number Placeholder 3"/>
          <p:cNvSpPr>
            <a:spLocks noGrp="1"/>
          </p:cNvSpPr>
          <p:nvPr>
            <p:ph type="sldNum" sz="quarter" idx="10"/>
          </p:nvPr>
        </p:nvSpPr>
        <p:spPr/>
        <p:txBody>
          <a:bodyPr/>
          <a:lstStyle/>
          <a:p>
            <a:fld id="{1230E326-D974-4CC7-9B8B-13838A2BB138}" type="slidenum">
              <a:rPr lang="en-GB" smtClean="0"/>
              <a:pPr/>
              <a:t>8</a:t>
            </a:fld>
            <a:endParaRPr lang="en-GB" dirty="0"/>
          </a:p>
        </p:txBody>
      </p:sp>
    </p:spTree>
    <p:extLst>
      <p:ext uri="{BB962C8B-B14F-4D97-AF65-F5344CB8AC3E}">
        <p14:creationId xmlns:p14="http://schemas.microsoft.com/office/powerpoint/2010/main" val="1990267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10</a:t>
            </a:fld>
            <a:endParaRPr lang="en-GB" dirty="0"/>
          </a:p>
        </p:txBody>
      </p:sp>
    </p:spTree>
    <p:extLst>
      <p:ext uri="{BB962C8B-B14F-4D97-AF65-F5344CB8AC3E}">
        <p14:creationId xmlns:p14="http://schemas.microsoft.com/office/powerpoint/2010/main" val="930640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dirty="0" smtClean="0"/>
          </a:p>
        </p:txBody>
      </p:sp>
      <p:sp>
        <p:nvSpPr>
          <p:cNvPr id="4" name="Slide Number Placeholder 3"/>
          <p:cNvSpPr>
            <a:spLocks noGrp="1"/>
          </p:cNvSpPr>
          <p:nvPr>
            <p:ph type="sldNum" sz="quarter" idx="10"/>
          </p:nvPr>
        </p:nvSpPr>
        <p:spPr/>
        <p:txBody>
          <a:bodyPr/>
          <a:lstStyle/>
          <a:p>
            <a:fld id="{1230E326-D974-4CC7-9B8B-13838A2BB138}" type="slidenum">
              <a:rPr lang="en-GB" smtClean="0"/>
              <a:pPr/>
              <a:t>11</a:t>
            </a:fld>
            <a:endParaRPr lang="en-GB" dirty="0"/>
          </a:p>
        </p:txBody>
      </p:sp>
    </p:spTree>
    <p:extLst>
      <p:ext uri="{BB962C8B-B14F-4D97-AF65-F5344CB8AC3E}">
        <p14:creationId xmlns:p14="http://schemas.microsoft.com/office/powerpoint/2010/main" val="1163861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vi-V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vi-VN"/>
          </a:p>
        </p:txBody>
      </p:sp>
      <p:sp>
        <p:nvSpPr>
          <p:cNvPr id="4" name="Date Placeholder 3"/>
          <p:cNvSpPr>
            <a:spLocks noGrp="1"/>
          </p:cNvSpPr>
          <p:nvPr>
            <p:ph type="dt" sz="half" idx="10"/>
          </p:nvPr>
        </p:nvSpPr>
        <p:spPr/>
        <p:txBody>
          <a:bodyPr/>
          <a:lstStyle/>
          <a:p>
            <a:fld id="{CC67D654-4500-4794-9935-5093542BBBDF}" type="datetimeFigureOut">
              <a:rPr lang="vi-VN" smtClean="0"/>
              <a:pPr/>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2203401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p>
            <a:fld id="{CC67D654-4500-4794-9935-5093542BBBDF}" type="datetimeFigureOut">
              <a:rPr lang="vi-VN" smtClean="0"/>
              <a:pPr/>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3133244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vi-V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p>
            <a:fld id="{CC67D654-4500-4794-9935-5093542BBBDF}" type="datetimeFigureOut">
              <a:rPr lang="vi-VN" smtClean="0"/>
              <a:pPr/>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630777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p>
            <a:fld id="{CC67D654-4500-4794-9935-5093542BBBDF}" type="datetimeFigureOut">
              <a:rPr lang="vi-VN" smtClean="0"/>
              <a:pPr/>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3945128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vi-V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67D654-4500-4794-9935-5093542BBBDF}" type="datetimeFigureOut">
              <a:rPr lang="vi-VN" smtClean="0"/>
              <a:pPr/>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225133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Date Placeholder 4"/>
          <p:cNvSpPr>
            <a:spLocks noGrp="1"/>
          </p:cNvSpPr>
          <p:nvPr>
            <p:ph type="dt" sz="half" idx="10"/>
          </p:nvPr>
        </p:nvSpPr>
        <p:spPr/>
        <p:txBody>
          <a:bodyPr/>
          <a:lstStyle/>
          <a:p>
            <a:fld id="{CC67D654-4500-4794-9935-5093542BBBDF}" type="datetimeFigureOut">
              <a:rPr lang="vi-VN" smtClean="0"/>
              <a:pPr/>
              <a:t>01/08/2017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388638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vi-V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7" name="Date Placeholder 6"/>
          <p:cNvSpPr>
            <a:spLocks noGrp="1"/>
          </p:cNvSpPr>
          <p:nvPr>
            <p:ph type="dt" sz="half" idx="10"/>
          </p:nvPr>
        </p:nvSpPr>
        <p:spPr/>
        <p:txBody>
          <a:bodyPr/>
          <a:lstStyle/>
          <a:p>
            <a:fld id="{CC67D654-4500-4794-9935-5093542BBBDF}" type="datetimeFigureOut">
              <a:rPr lang="vi-VN" smtClean="0"/>
              <a:pPr/>
              <a:t>01/08/2017</a:t>
            </a:fld>
            <a:endParaRPr lang="vi-VN"/>
          </a:p>
        </p:txBody>
      </p:sp>
      <p:sp>
        <p:nvSpPr>
          <p:cNvPr id="8" name="Footer Placeholder 7"/>
          <p:cNvSpPr>
            <a:spLocks noGrp="1"/>
          </p:cNvSpPr>
          <p:nvPr>
            <p:ph type="ftr" sz="quarter" idx="11"/>
          </p:nvPr>
        </p:nvSpPr>
        <p:spPr/>
        <p:txBody>
          <a:bodyPr/>
          <a:lstStyle/>
          <a:p>
            <a:endParaRPr lang="vi-VN"/>
          </a:p>
        </p:txBody>
      </p:sp>
      <p:sp>
        <p:nvSpPr>
          <p:cNvPr id="9" name="Slide Number Placeholder 8"/>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136720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Date Placeholder 2"/>
          <p:cNvSpPr>
            <a:spLocks noGrp="1"/>
          </p:cNvSpPr>
          <p:nvPr>
            <p:ph type="dt" sz="half" idx="10"/>
          </p:nvPr>
        </p:nvSpPr>
        <p:spPr/>
        <p:txBody>
          <a:bodyPr/>
          <a:lstStyle/>
          <a:p>
            <a:fld id="{CC67D654-4500-4794-9935-5093542BBBDF}" type="datetimeFigureOut">
              <a:rPr lang="vi-VN" smtClean="0"/>
              <a:pPr/>
              <a:t>01/08/2017</a:t>
            </a:fld>
            <a:endParaRPr lang="vi-VN"/>
          </a:p>
        </p:txBody>
      </p:sp>
      <p:sp>
        <p:nvSpPr>
          <p:cNvPr id="4" name="Footer Placeholder 3"/>
          <p:cNvSpPr>
            <a:spLocks noGrp="1"/>
          </p:cNvSpPr>
          <p:nvPr>
            <p:ph type="ftr" sz="quarter" idx="11"/>
          </p:nvPr>
        </p:nvSpPr>
        <p:spPr/>
        <p:txBody>
          <a:bodyPr/>
          <a:lstStyle/>
          <a:p>
            <a:endParaRPr lang="vi-VN"/>
          </a:p>
        </p:txBody>
      </p:sp>
      <p:sp>
        <p:nvSpPr>
          <p:cNvPr id="5" name="Slide Number Placeholder 4"/>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2828354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67D654-4500-4794-9935-5093542BBBDF}" type="datetimeFigureOut">
              <a:rPr lang="vi-VN" smtClean="0"/>
              <a:pPr/>
              <a:t>01/08/2017</a:t>
            </a:fld>
            <a:endParaRPr lang="vi-VN"/>
          </a:p>
        </p:txBody>
      </p:sp>
      <p:sp>
        <p:nvSpPr>
          <p:cNvPr id="3" name="Footer Placeholder 2"/>
          <p:cNvSpPr>
            <a:spLocks noGrp="1"/>
          </p:cNvSpPr>
          <p:nvPr>
            <p:ph type="ftr" sz="quarter" idx="11"/>
          </p:nvPr>
        </p:nvSpPr>
        <p:spPr/>
        <p:txBody>
          <a:bodyPr/>
          <a:lstStyle/>
          <a:p>
            <a:endParaRPr lang="vi-VN"/>
          </a:p>
        </p:txBody>
      </p:sp>
      <p:sp>
        <p:nvSpPr>
          <p:cNvPr id="4" name="Slide Number Placeholder 3"/>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2532204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vi-V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67D654-4500-4794-9935-5093542BBBDF}" type="datetimeFigureOut">
              <a:rPr lang="vi-VN" smtClean="0"/>
              <a:pPr/>
              <a:t>01/08/2017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4075734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vi-V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vi-V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67D654-4500-4794-9935-5093542BBBDF}" type="datetimeFigureOut">
              <a:rPr lang="vi-VN" smtClean="0"/>
              <a:pPr/>
              <a:t>01/08/2017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3829659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vi-V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67D654-4500-4794-9935-5093542BBBDF}" type="datetimeFigureOut">
              <a:rPr lang="vi-VN" smtClean="0"/>
              <a:pPr/>
              <a:t>01/08/2017</a:t>
            </a:fld>
            <a:endParaRPr lang="vi-V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vi-V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2904F8-603B-4205-8A31-8BB36E31519F}" type="slidenum">
              <a:rPr lang="vi-VN" smtClean="0"/>
              <a:pPr/>
              <a:t>‹#›</a:t>
            </a:fld>
            <a:endParaRPr lang="vi-VN"/>
          </a:p>
        </p:txBody>
      </p:sp>
    </p:spTree>
    <p:extLst>
      <p:ext uri="{BB962C8B-B14F-4D97-AF65-F5344CB8AC3E}">
        <p14:creationId xmlns:p14="http://schemas.microsoft.com/office/powerpoint/2010/main" val="3900569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un.org/en/ga/search/view_doc.asp?symbol=A/RES/70/175&amp;referer=/english/&amp;Lang=E" TargetMode="External"/><Relationship Id="rId2" Type="http://schemas.openxmlformats.org/officeDocument/2006/relationships/hyperlink" Target="http://www.unodc.org/documents/hiv-aids/HIV_comprehensive_package_prison_2013_eBook.pdf" TargetMode="External"/><Relationship Id="rId1" Type="http://schemas.openxmlformats.org/officeDocument/2006/relationships/slideLayout" Target="../slideLayouts/slideLayout2.xml"/><Relationship Id="rId6" Type="http://schemas.openxmlformats.org/officeDocument/2006/relationships/hyperlink" Target="http://www.unaids.org/sites/default/files/country/documents/MYS_narrative_report_2015.pdf" TargetMode="External"/><Relationship Id="rId5" Type="http://schemas.openxmlformats.org/officeDocument/2006/relationships/hyperlink" Target="http://www.who.int/hiv/pub/idu/idu_target_setting_guide.pdf" TargetMode="External"/><Relationship Id="rId4" Type="http://schemas.openxmlformats.org/officeDocument/2006/relationships/hyperlink" Target="http://www.unodc.org/documents/hiv-aids/OST_in_Custodial_Settings.pdf"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7544" y="404664"/>
            <a:ext cx="8496944" cy="1584176"/>
          </a:xfrm>
        </p:spPr>
        <p:txBody>
          <a:bodyPr>
            <a:noAutofit/>
          </a:bodyPr>
          <a:lstStyle/>
          <a:p>
            <a:r>
              <a:rPr lang="en-US" sz="3600" b="1" dirty="0" err="1" smtClean="0">
                <a:solidFill>
                  <a:srgbClr val="C00000"/>
                </a:solidFill>
              </a:rPr>
              <a:t>Điều</a:t>
            </a:r>
            <a:r>
              <a:rPr lang="en-US" sz="3600" b="1" dirty="0" smtClean="0">
                <a:solidFill>
                  <a:srgbClr val="C00000"/>
                </a:solidFill>
              </a:rPr>
              <a:t> </a:t>
            </a:r>
            <a:r>
              <a:rPr lang="en-US" sz="3600" b="1" dirty="0" err="1" smtClean="0">
                <a:solidFill>
                  <a:srgbClr val="C00000"/>
                </a:solidFill>
              </a:rPr>
              <a:t>trị</a:t>
            </a:r>
            <a:r>
              <a:rPr lang="en-US" sz="3600" b="1" dirty="0" smtClean="0">
                <a:solidFill>
                  <a:srgbClr val="C00000"/>
                </a:solidFill>
              </a:rPr>
              <a:t> </a:t>
            </a:r>
            <a:r>
              <a:rPr lang="en-US" sz="3600" b="1" dirty="0" err="1" smtClean="0">
                <a:solidFill>
                  <a:srgbClr val="C00000"/>
                </a:solidFill>
              </a:rPr>
              <a:t>nghiện</a:t>
            </a:r>
            <a:r>
              <a:rPr lang="en-US" sz="3600" b="1" dirty="0" smtClean="0">
                <a:solidFill>
                  <a:srgbClr val="C00000"/>
                </a:solidFill>
              </a:rPr>
              <a:t> </a:t>
            </a:r>
            <a:r>
              <a:rPr lang="en-US" sz="3600" b="1" dirty="0" err="1" smtClean="0">
                <a:solidFill>
                  <a:srgbClr val="C00000"/>
                </a:solidFill>
              </a:rPr>
              <a:t>chất</a:t>
            </a:r>
            <a:r>
              <a:rPr lang="en-US" sz="3600" b="1" dirty="0" smtClean="0">
                <a:solidFill>
                  <a:srgbClr val="C00000"/>
                </a:solidFill>
              </a:rPr>
              <a:t> </a:t>
            </a:r>
            <a:r>
              <a:rPr lang="en-US" sz="3600" b="1" dirty="0" err="1" smtClean="0">
                <a:solidFill>
                  <a:srgbClr val="C00000"/>
                </a:solidFill>
              </a:rPr>
              <a:t>dạng</a:t>
            </a:r>
            <a:r>
              <a:rPr lang="en-US" sz="3600" b="1" dirty="0" smtClean="0">
                <a:solidFill>
                  <a:srgbClr val="C00000"/>
                </a:solidFill>
              </a:rPr>
              <a:t> </a:t>
            </a:r>
            <a:r>
              <a:rPr lang="en-US" sz="3600" b="1" dirty="0" err="1" smtClean="0">
                <a:solidFill>
                  <a:srgbClr val="C00000"/>
                </a:solidFill>
              </a:rPr>
              <a:t>thuôc</a:t>
            </a:r>
            <a:r>
              <a:rPr lang="en-US" sz="3600" b="1" dirty="0" smtClean="0">
                <a:solidFill>
                  <a:srgbClr val="C00000"/>
                </a:solidFill>
              </a:rPr>
              <a:t> </a:t>
            </a:r>
            <a:r>
              <a:rPr lang="en-US" sz="3600" b="1" dirty="0" err="1" smtClean="0">
                <a:solidFill>
                  <a:srgbClr val="C00000"/>
                </a:solidFill>
              </a:rPr>
              <a:t>phiện</a:t>
            </a:r>
            <a:r>
              <a:rPr lang="en-US" sz="3600" b="1" dirty="0" smtClean="0">
                <a:solidFill>
                  <a:srgbClr val="C00000"/>
                </a:solidFill>
              </a:rPr>
              <a:t> (</a:t>
            </a:r>
            <a:r>
              <a:rPr lang="en-US" sz="3600" b="1" dirty="0" err="1" smtClean="0">
                <a:solidFill>
                  <a:srgbClr val="C00000"/>
                </a:solidFill>
              </a:rPr>
              <a:t>OST</a:t>
            </a:r>
            <a:r>
              <a:rPr lang="en-US" sz="3600" b="1" dirty="0" smtClean="0">
                <a:solidFill>
                  <a:srgbClr val="C00000"/>
                </a:solidFill>
              </a:rPr>
              <a:t>)</a:t>
            </a:r>
            <a:br>
              <a:rPr lang="en-US" sz="3600" b="1" dirty="0" smtClean="0">
                <a:solidFill>
                  <a:srgbClr val="C00000"/>
                </a:solidFill>
              </a:rPr>
            </a:br>
            <a:r>
              <a:rPr lang="en-US" sz="3600" b="1" dirty="0" err="1" smtClean="0">
                <a:solidFill>
                  <a:srgbClr val="C00000"/>
                </a:solidFill>
              </a:rPr>
              <a:t>trong</a:t>
            </a:r>
            <a:r>
              <a:rPr lang="en-US" sz="3600" b="1" dirty="0" smtClean="0">
                <a:solidFill>
                  <a:srgbClr val="C00000"/>
                </a:solidFill>
              </a:rPr>
              <a:t> </a:t>
            </a:r>
            <a:r>
              <a:rPr lang="en-US" sz="3600" b="1" dirty="0" err="1" smtClean="0">
                <a:solidFill>
                  <a:srgbClr val="C00000"/>
                </a:solidFill>
              </a:rPr>
              <a:t>trại</a:t>
            </a:r>
            <a:r>
              <a:rPr lang="en-US" sz="3600" b="1" dirty="0" smtClean="0">
                <a:solidFill>
                  <a:srgbClr val="C00000"/>
                </a:solidFill>
              </a:rPr>
              <a:t> </a:t>
            </a:r>
            <a:r>
              <a:rPr lang="en-US" sz="3600" b="1" dirty="0" err="1" smtClean="0">
                <a:solidFill>
                  <a:srgbClr val="C00000"/>
                </a:solidFill>
              </a:rPr>
              <a:t>giam</a:t>
            </a:r>
            <a:r>
              <a:rPr lang="en-US" sz="3600" b="1" dirty="0">
                <a:solidFill>
                  <a:srgbClr val="C00000"/>
                </a:solidFill>
              </a:rPr>
              <a:t/>
            </a:r>
            <a:br>
              <a:rPr lang="en-US" sz="3600" b="1" dirty="0">
                <a:solidFill>
                  <a:srgbClr val="C00000"/>
                </a:solidFill>
              </a:rPr>
            </a:br>
            <a:r>
              <a:rPr lang="en-GB" sz="3600" b="1" dirty="0" err="1" smtClean="0">
                <a:solidFill>
                  <a:schemeClr val="accent1">
                    <a:lumMod val="50000"/>
                  </a:schemeClr>
                </a:solidFill>
              </a:rPr>
              <a:t>Tiếp</a:t>
            </a:r>
            <a:r>
              <a:rPr lang="en-GB" sz="3600" b="1" dirty="0" smtClean="0">
                <a:solidFill>
                  <a:schemeClr val="accent1">
                    <a:lumMod val="50000"/>
                  </a:schemeClr>
                </a:solidFill>
              </a:rPr>
              <a:t> </a:t>
            </a:r>
            <a:r>
              <a:rPr lang="en-GB" sz="3600" b="1" dirty="0" err="1" smtClean="0">
                <a:solidFill>
                  <a:schemeClr val="accent1">
                    <a:lumMod val="50000"/>
                  </a:schemeClr>
                </a:solidFill>
              </a:rPr>
              <a:t>cận</a:t>
            </a:r>
            <a:r>
              <a:rPr lang="en-GB" sz="3600" b="1" dirty="0" smtClean="0">
                <a:solidFill>
                  <a:schemeClr val="accent1">
                    <a:lumMod val="50000"/>
                  </a:schemeClr>
                </a:solidFill>
              </a:rPr>
              <a:t> Y </a:t>
            </a:r>
            <a:r>
              <a:rPr lang="en-GB" sz="3600" b="1" dirty="0" err="1" smtClean="0">
                <a:solidFill>
                  <a:schemeClr val="accent1">
                    <a:lumMod val="50000"/>
                  </a:schemeClr>
                </a:solidFill>
              </a:rPr>
              <a:t>tế</a:t>
            </a:r>
            <a:r>
              <a:rPr lang="en-GB" sz="3600" b="1" dirty="0" smtClean="0">
                <a:solidFill>
                  <a:schemeClr val="accent1">
                    <a:lumMod val="50000"/>
                  </a:schemeClr>
                </a:solidFill>
              </a:rPr>
              <a:t> </a:t>
            </a:r>
            <a:r>
              <a:rPr lang="en-GB" sz="3600" b="1" dirty="0" err="1" smtClean="0">
                <a:solidFill>
                  <a:schemeClr val="accent1">
                    <a:lumMod val="50000"/>
                  </a:schemeClr>
                </a:solidFill>
              </a:rPr>
              <a:t>công</a:t>
            </a:r>
            <a:r>
              <a:rPr lang="en-GB" sz="3600" b="1" dirty="0" smtClean="0">
                <a:solidFill>
                  <a:schemeClr val="accent1">
                    <a:lumMod val="50000"/>
                  </a:schemeClr>
                </a:solidFill>
              </a:rPr>
              <a:t> </a:t>
            </a:r>
            <a:r>
              <a:rPr lang="en-GB" sz="3600" b="1" dirty="0" err="1" smtClean="0">
                <a:solidFill>
                  <a:schemeClr val="accent1">
                    <a:lumMod val="50000"/>
                  </a:schemeClr>
                </a:solidFill>
              </a:rPr>
              <a:t>cộng</a:t>
            </a:r>
            <a:r>
              <a:rPr lang="en-GB" sz="3600" b="1" dirty="0" smtClean="0">
                <a:solidFill>
                  <a:schemeClr val="accent1">
                    <a:lumMod val="50000"/>
                  </a:schemeClr>
                </a:solidFill>
              </a:rPr>
              <a:t> &amp; </a:t>
            </a:r>
            <a:r>
              <a:rPr lang="en-GB" sz="3600" b="1" dirty="0" err="1" smtClean="0">
                <a:solidFill>
                  <a:schemeClr val="accent1">
                    <a:lumMod val="50000"/>
                  </a:schemeClr>
                </a:solidFill>
              </a:rPr>
              <a:t>Quyền</a:t>
            </a:r>
            <a:r>
              <a:rPr lang="en-GB" sz="3600" b="1" dirty="0" smtClean="0">
                <a:solidFill>
                  <a:schemeClr val="accent1">
                    <a:lumMod val="50000"/>
                  </a:schemeClr>
                </a:solidFill>
              </a:rPr>
              <a:t> con </a:t>
            </a:r>
            <a:r>
              <a:rPr lang="en-GB" sz="3600" b="1" dirty="0" err="1" smtClean="0">
                <a:solidFill>
                  <a:schemeClr val="accent1">
                    <a:lumMod val="50000"/>
                  </a:schemeClr>
                </a:solidFill>
              </a:rPr>
              <a:t>người</a:t>
            </a:r>
            <a:endParaRPr lang="en-GB" sz="3600" dirty="0">
              <a:solidFill>
                <a:srgbClr val="C00000"/>
              </a:solidFill>
            </a:endParaRPr>
          </a:p>
        </p:txBody>
      </p:sp>
      <p:sp>
        <p:nvSpPr>
          <p:cNvPr id="5" name="Subtitle 4"/>
          <p:cNvSpPr>
            <a:spLocks noGrp="1"/>
          </p:cNvSpPr>
          <p:nvPr>
            <p:ph type="subTitle" idx="1"/>
          </p:nvPr>
        </p:nvSpPr>
        <p:spPr>
          <a:xfrm>
            <a:off x="35355" y="2606741"/>
            <a:ext cx="9144000" cy="1725580"/>
          </a:xfrm>
        </p:spPr>
        <p:txBody>
          <a:bodyPr>
            <a:normAutofit/>
          </a:bodyPr>
          <a:lstStyle/>
          <a:p>
            <a:pPr algn="l"/>
            <a:endParaRPr lang="en-US" sz="2400" b="1" dirty="0" smtClean="0">
              <a:solidFill>
                <a:schemeClr val="accent1">
                  <a:lumMod val="50000"/>
                </a:schemeClr>
              </a:solidFill>
            </a:endParaRPr>
          </a:p>
          <a:p>
            <a:pPr algn="l"/>
            <a:endParaRPr lang="en-US" sz="2400" b="1" dirty="0">
              <a:solidFill>
                <a:schemeClr val="accent1">
                  <a:lumMod val="50000"/>
                </a:schemeClr>
              </a:solidFill>
            </a:endParaRPr>
          </a:p>
          <a:p>
            <a:pPr algn="l"/>
            <a:endParaRPr lang="en-GB" b="1" dirty="0">
              <a:solidFill>
                <a:schemeClr val="accent1">
                  <a:lumMod val="50000"/>
                </a:schemeClr>
              </a:solidFill>
            </a:endParaRPr>
          </a:p>
        </p:txBody>
      </p:sp>
      <p:sp>
        <p:nvSpPr>
          <p:cNvPr id="8" name="Subtitle 4"/>
          <p:cNvSpPr txBox="1">
            <a:spLocks/>
          </p:cNvSpPr>
          <p:nvPr/>
        </p:nvSpPr>
        <p:spPr>
          <a:xfrm>
            <a:off x="0" y="4365104"/>
            <a:ext cx="9144000" cy="936104"/>
          </a:xfrm>
          <a:prstGeom prst="rect">
            <a:avLst/>
          </a:prstGeom>
        </p:spPr>
        <p:txBody>
          <a:bodyPr vert="horz" lIns="91440" tIns="45720" rIns="91440" bIns="45720" rtlCol="0">
            <a:normAutofit fontScale="250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en-US" sz="9600" i="1" dirty="0" smtClean="0">
              <a:solidFill>
                <a:schemeClr val="accent2">
                  <a:lumMod val="75000"/>
                </a:schemeClr>
              </a:solidFill>
            </a:endParaRPr>
          </a:p>
          <a:p>
            <a:pPr algn="l"/>
            <a:r>
              <a:rPr lang="en-US" sz="9600" i="1" dirty="0" smtClean="0">
                <a:solidFill>
                  <a:schemeClr val="accent1">
                    <a:lumMod val="50000"/>
                  </a:schemeClr>
                </a:solidFill>
              </a:rPr>
              <a:t>		</a:t>
            </a:r>
          </a:p>
          <a:p>
            <a:pPr algn="l"/>
            <a:r>
              <a:rPr lang="en-US" sz="9600" b="1" dirty="0">
                <a:solidFill>
                  <a:schemeClr val="accent1">
                    <a:lumMod val="50000"/>
                  </a:schemeClr>
                </a:solidFill>
              </a:rPr>
              <a:t>	</a:t>
            </a:r>
            <a:r>
              <a:rPr lang="en-US" sz="9600" b="1" dirty="0" smtClean="0">
                <a:solidFill>
                  <a:schemeClr val="accent1">
                    <a:lumMod val="50000"/>
                  </a:schemeClr>
                </a:solidFill>
              </a:rPr>
              <a:t>	</a:t>
            </a:r>
            <a:r>
              <a:rPr lang="en-US" sz="9600" b="1" dirty="0" err="1" smtClean="0">
                <a:solidFill>
                  <a:schemeClr val="accent1">
                    <a:lumMod val="50000"/>
                  </a:schemeClr>
                </a:solidFill>
              </a:rPr>
              <a:t>ThS</a:t>
            </a:r>
            <a:r>
              <a:rPr lang="en-US" sz="9600" b="1" dirty="0" smtClean="0">
                <a:solidFill>
                  <a:schemeClr val="accent1">
                    <a:lumMod val="50000"/>
                  </a:schemeClr>
                </a:solidFill>
              </a:rPr>
              <a:t> </a:t>
            </a:r>
            <a:r>
              <a:rPr lang="en-US" sz="9600" b="1" dirty="0">
                <a:solidFill>
                  <a:schemeClr val="accent1">
                    <a:lumMod val="50000"/>
                  </a:schemeClr>
                </a:solidFill>
              </a:rPr>
              <a:t>BS </a:t>
            </a:r>
            <a:r>
              <a:rPr lang="en-US" sz="9600" b="1" dirty="0" err="1">
                <a:solidFill>
                  <a:schemeClr val="accent1">
                    <a:lumMod val="50000"/>
                  </a:schemeClr>
                </a:solidFill>
              </a:rPr>
              <a:t>Nguyễn</a:t>
            </a:r>
            <a:r>
              <a:rPr lang="en-US" sz="9600" b="1" dirty="0">
                <a:solidFill>
                  <a:schemeClr val="accent1">
                    <a:lumMod val="50000"/>
                  </a:schemeClr>
                </a:solidFill>
              </a:rPr>
              <a:t> </a:t>
            </a:r>
            <a:r>
              <a:rPr lang="en-US" sz="9600" b="1" dirty="0" err="1">
                <a:solidFill>
                  <a:schemeClr val="accent1">
                    <a:lumMod val="50000"/>
                  </a:schemeClr>
                </a:solidFill>
              </a:rPr>
              <a:t>Thanh</a:t>
            </a:r>
            <a:r>
              <a:rPr lang="en-US" sz="9600" b="1" dirty="0">
                <a:solidFill>
                  <a:schemeClr val="accent1">
                    <a:lumMod val="50000"/>
                  </a:schemeClr>
                </a:solidFill>
              </a:rPr>
              <a:t> </a:t>
            </a:r>
            <a:r>
              <a:rPr lang="en-US" sz="9600" b="1" dirty="0" err="1">
                <a:solidFill>
                  <a:schemeClr val="accent1">
                    <a:lumMod val="50000"/>
                  </a:schemeClr>
                </a:solidFill>
              </a:rPr>
              <a:t>Cường</a:t>
            </a:r>
            <a:endParaRPr lang="en-US" sz="9600" b="1" dirty="0">
              <a:solidFill>
                <a:schemeClr val="accent1">
                  <a:lumMod val="50000"/>
                </a:schemeClr>
              </a:solidFill>
            </a:endParaRPr>
          </a:p>
          <a:p>
            <a:pPr algn="l"/>
            <a:r>
              <a:rPr lang="en-US" sz="9600" b="1" dirty="0" smtClean="0">
                <a:solidFill>
                  <a:schemeClr val="accent1">
                    <a:lumMod val="50000"/>
                  </a:schemeClr>
                </a:solidFill>
              </a:rPr>
              <a:t>		</a:t>
            </a:r>
            <a:r>
              <a:rPr lang="en-US" sz="9600" b="1" dirty="0" err="1" smtClean="0">
                <a:solidFill>
                  <a:schemeClr val="accent1">
                    <a:lumMod val="50000"/>
                  </a:schemeClr>
                </a:solidFill>
              </a:rPr>
              <a:t>UNODC</a:t>
            </a:r>
            <a:r>
              <a:rPr lang="en-US" sz="9600" b="1" dirty="0" smtClean="0">
                <a:solidFill>
                  <a:schemeClr val="accent1">
                    <a:lumMod val="50000"/>
                  </a:schemeClr>
                </a:solidFill>
              </a:rPr>
              <a:t> </a:t>
            </a:r>
            <a:r>
              <a:rPr lang="en-US" sz="9600" b="1" dirty="0" err="1">
                <a:solidFill>
                  <a:schemeClr val="accent1">
                    <a:lumMod val="50000"/>
                  </a:schemeClr>
                </a:solidFill>
              </a:rPr>
              <a:t>Việt</a:t>
            </a:r>
            <a:r>
              <a:rPr lang="en-US" sz="9600" b="1" dirty="0">
                <a:solidFill>
                  <a:schemeClr val="accent1">
                    <a:lumMod val="50000"/>
                  </a:schemeClr>
                </a:solidFill>
              </a:rPr>
              <a:t> Nam</a:t>
            </a:r>
            <a:endParaRPr lang="en-US" sz="9600" b="1" dirty="0" smtClean="0">
              <a:solidFill>
                <a:schemeClr val="accent2">
                  <a:lumMod val="75000"/>
                </a:schemeClr>
              </a:solidFill>
            </a:endParaRPr>
          </a:p>
          <a:p>
            <a:pPr algn="l"/>
            <a:r>
              <a:rPr lang="en-US" sz="9600" i="1" dirty="0" smtClean="0">
                <a:solidFill>
                  <a:schemeClr val="accent2">
                    <a:lumMod val="75000"/>
                  </a:schemeClr>
                </a:solidFill>
              </a:rPr>
              <a:t>		</a:t>
            </a:r>
          </a:p>
          <a:p>
            <a:r>
              <a:rPr lang="en-US" sz="9600" i="1" dirty="0" smtClean="0">
                <a:solidFill>
                  <a:schemeClr val="accent2">
                    <a:lumMod val="75000"/>
                  </a:schemeClr>
                </a:solidFill>
              </a:rPr>
              <a:t>TP </a:t>
            </a:r>
            <a:r>
              <a:rPr lang="en-US" sz="9600" i="1" dirty="0" err="1" smtClean="0">
                <a:solidFill>
                  <a:schemeClr val="accent2">
                    <a:lumMod val="75000"/>
                  </a:schemeClr>
                </a:solidFill>
              </a:rPr>
              <a:t>Hồ</a:t>
            </a:r>
            <a:r>
              <a:rPr lang="en-US" sz="9600" i="1" dirty="0" smtClean="0">
                <a:solidFill>
                  <a:schemeClr val="accent2">
                    <a:lumMod val="75000"/>
                  </a:schemeClr>
                </a:solidFill>
              </a:rPr>
              <a:t> </a:t>
            </a:r>
            <a:r>
              <a:rPr lang="en-US" sz="9600" i="1" dirty="0" err="1" smtClean="0">
                <a:solidFill>
                  <a:schemeClr val="accent2">
                    <a:lumMod val="75000"/>
                  </a:schemeClr>
                </a:solidFill>
              </a:rPr>
              <a:t>Chí</a:t>
            </a:r>
            <a:r>
              <a:rPr lang="en-US" sz="9600" i="1" dirty="0" smtClean="0">
                <a:solidFill>
                  <a:schemeClr val="accent2">
                    <a:lumMod val="75000"/>
                  </a:schemeClr>
                </a:solidFill>
              </a:rPr>
              <a:t> Minh, </a:t>
            </a:r>
            <a:r>
              <a:rPr lang="en-US" sz="9600" i="1" dirty="0" err="1" smtClean="0">
                <a:solidFill>
                  <a:schemeClr val="accent2">
                    <a:lumMod val="75000"/>
                  </a:schemeClr>
                </a:solidFill>
              </a:rPr>
              <a:t>ngày</a:t>
            </a:r>
            <a:r>
              <a:rPr lang="en-US" sz="9600" i="1" dirty="0" smtClean="0">
                <a:solidFill>
                  <a:schemeClr val="accent2">
                    <a:lumMod val="75000"/>
                  </a:schemeClr>
                </a:solidFill>
              </a:rPr>
              <a:t> 3-5 </a:t>
            </a:r>
            <a:r>
              <a:rPr lang="en-US" sz="9600" i="1" dirty="0" err="1" smtClean="0">
                <a:solidFill>
                  <a:schemeClr val="accent2">
                    <a:lumMod val="75000"/>
                  </a:schemeClr>
                </a:solidFill>
              </a:rPr>
              <a:t>tháng</a:t>
            </a:r>
            <a:r>
              <a:rPr lang="en-US" sz="9600" i="1" dirty="0" smtClean="0">
                <a:solidFill>
                  <a:schemeClr val="accent2">
                    <a:lumMod val="75000"/>
                  </a:schemeClr>
                </a:solidFill>
              </a:rPr>
              <a:t> 8 </a:t>
            </a:r>
            <a:r>
              <a:rPr lang="en-US" sz="9600" i="1" dirty="0" err="1" smtClean="0">
                <a:solidFill>
                  <a:schemeClr val="accent2">
                    <a:lumMod val="75000"/>
                  </a:schemeClr>
                </a:solidFill>
              </a:rPr>
              <a:t>năm</a:t>
            </a:r>
            <a:r>
              <a:rPr lang="en-US" sz="9600" i="1" dirty="0" smtClean="0">
                <a:solidFill>
                  <a:schemeClr val="accent2">
                    <a:lumMod val="75000"/>
                  </a:schemeClr>
                </a:solidFill>
              </a:rPr>
              <a:t> 2017</a:t>
            </a:r>
            <a:endParaRPr lang="en-GB" sz="9600" i="1" dirty="0">
              <a:solidFill>
                <a:schemeClr val="accent2">
                  <a:lumMod val="75000"/>
                </a:schemeClr>
              </a:solidFill>
            </a:endParaRPr>
          </a:p>
        </p:txBody>
      </p:sp>
      <p:pic>
        <p:nvPicPr>
          <p:cNvPr id="7" name="Picture 2" descr="C:\Users\ngoc\Desktop\K16\addressinghiv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08" r="1164"/>
          <a:stretch/>
        </p:blipFill>
        <p:spPr bwMode="auto">
          <a:xfrm>
            <a:off x="0" y="2176320"/>
            <a:ext cx="9144000" cy="26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4725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t>Điều</a:t>
            </a:r>
            <a:r>
              <a:rPr lang="en-US" b="1" dirty="0" smtClean="0"/>
              <a:t> </a:t>
            </a:r>
            <a:r>
              <a:rPr lang="en-US" b="1" dirty="0" err="1" smtClean="0"/>
              <a:t>trị</a:t>
            </a:r>
            <a:r>
              <a:rPr lang="en-US" b="1" dirty="0" smtClean="0"/>
              <a:t> </a:t>
            </a:r>
            <a:r>
              <a:rPr lang="en-US" b="1" dirty="0" err="1" smtClean="0"/>
              <a:t>nghiện</a:t>
            </a:r>
            <a:r>
              <a:rPr lang="en-US" b="1" dirty="0" smtClean="0"/>
              <a:t> </a:t>
            </a:r>
            <a:r>
              <a:rPr lang="en-US" b="1" dirty="0" err="1" smtClean="0"/>
              <a:t>CDTP</a:t>
            </a:r>
            <a:r>
              <a:rPr lang="en-US" b="1" dirty="0" smtClean="0"/>
              <a:t> </a:t>
            </a:r>
            <a:r>
              <a:rPr lang="en-US" b="1" dirty="0" err="1" smtClean="0"/>
              <a:t>trong</a:t>
            </a:r>
            <a:r>
              <a:rPr lang="en-US" b="1" dirty="0" smtClean="0"/>
              <a:t> TG</a:t>
            </a:r>
            <a:endParaRPr lang="vi-VN" b="1" dirty="0"/>
          </a:p>
        </p:txBody>
      </p:sp>
      <p:sp>
        <p:nvSpPr>
          <p:cNvPr id="3" name="Content Placeholder 2"/>
          <p:cNvSpPr>
            <a:spLocks noGrp="1"/>
          </p:cNvSpPr>
          <p:nvPr>
            <p:ph idx="1"/>
          </p:nvPr>
        </p:nvSpPr>
        <p:spPr>
          <a:xfrm>
            <a:off x="467544" y="1556792"/>
            <a:ext cx="8229600" cy="4525963"/>
          </a:xfrm>
        </p:spPr>
        <p:txBody>
          <a:bodyPr>
            <a:normAutofit fontScale="92500" lnSpcReduction="20000"/>
          </a:bodyPr>
          <a:lstStyle/>
          <a:p>
            <a:r>
              <a:rPr lang="en-US" dirty="0" smtClean="0"/>
              <a:t>2014 – 2016: OST </a:t>
            </a:r>
            <a:r>
              <a:rPr lang="en-US" dirty="0" err="1" smtClean="0"/>
              <a:t>bắt</a:t>
            </a:r>
            <a:r>
              <a:rPr lang="en-US" dirty="0" smtClean="0"/>
              <a:t> </a:t>
            </a:r>
            <a:r>
              <a:rPr lang="en-US" dirty="0" err="1" smtClean="0"/>
              <a:t>đầu</a:t>
            </a:r>
            <a:r>
              <a:rPr lang="en-US" dirty="0" smtClean="0"/>
              <a:t> </a:t>
            </a:r>
            <a:r>
              <a:rPr lang="en-US" dirty="0" err="1" smtClean="0"/>
              <a:t>được</a:t>
            </a:r>
            <a:r>
              <a:rPr lang="en-US" dirty="0" smtClean="0"/>
              <a:t> </a:t>
            </a:r>
            <a:r>
              <a:rPr lang="en-US" dirty="0" err="1" smtClean="0"/>
              <a:t>đưa</a:t>
            </a:r>
            <a:r>
              <a:rPr lang="en-US" dirty="0" smtClean="0"/>
              <a:t> </a:t>
            </a:r>
            <a:r>
              <a:rPr lang="en-US" dirty="0" err="1" smtClean="0"/>
              <a:t>vào</a:t>
            </a:r>
            <a:r>
              <a:rPr lang="en-US" dirty="0" smtClean="0"/>
              <a:t> </a:t>
            </a:r>
            <a:r>
              <a:rPr lang="en-US" dirty="0" err="1" smtClean="0"/>
              <a:t>các</a:t>
            </a:r>
            <a:r>
              <a:rPr lang="en-US" dirty="0" smtClean="0"/>
              <a:t> </a:t>
            </a:r>
            <a:r>
              <a:rPr lang="en-US" dirty="0" err="1" smtClean="0"/>
              <a:t>quốc</a:t>
            </a:r>
            <a:r>
              <a:rPr lang="en-US" dirty="0" smtClean="0"/>
              <a:t> </a:t>
            </a:r>
            <a:r>
              <a:rPr lang="en-US" dirty="0" err="1" smtClean="0"/>
              <a:t>gia</a:t>
            </a:r>
            <a:r>
              <a:rPr lang="en-US" dirty="0" smtClean="0"/>
              <a:t> </a:t>
            </a:r>
            <a:r>
              <a:rPr lang="en-GB" dirty="0" err="1" smtClean="0"/>
              <a:t>Ấn</a:t>
            </a:r>
            <a:r>
              <a:rPr lang="en-GB" dirty="0" smtClean="0"/>
              <a:t> </a:t>
            </a:r>
            <a:r>
              <a:rPr lang="en-GB" dirty="0" err="1" smtClean="0"/>
              <a:t>Độ</a:t>
            </a:r>
            <a:r>
              <a:rPr lang="en-GB" dirty="0" smtClean="0"/>
              <a:t>, Lebanon, Macau, Morocco, </a:t>
            </a:r>
            <a:r>
              <a:rPr lang="en-GB" dirty="0" err="1" smtClean="0"/>
              <a:t>và</a:t>
            </a:r>
            <a:r>
              <a:rPr lang="en-GB" dirty="0" smtClean="0"/>
              <a:t> </a:t>
            </a:r>
            <a:r>
              <a:rPr lang="en-GB" dirty="0" err="1" smtClean="0"/>
              <a:t>Việt</a:t>
            </a:r>
            <a:r>
              <a:rPr lang="en-GB" dirty="0" smtClean="0"/>
              <a:t> Nam;</a:t>
            </a:r>
          </a:p>
          <a:p>
            <a:endParaRPr lang="en-US" dirty="0" smtClean="0"/>
          </a:p>
          <a:p>
            <a:r>
              <a:rPr lang="en-US" dirty="0" smtClean="0"/>
              <a:t>2014-2016: OST </a:t>
            </a:r>
            <a:r>
              <a:rPr lang="en-US" dirty="0" err="1" smtClean="0"/>
              <a:t>được</a:t>
            </a:r>
            <a:r>
              <a:rPr lang="en-US" dirty="0" smtClean="0"/>
              <a:t> </a:t>
            </a:r>
            <a:r>
              <a:rPr lang="en-US" dirty="0" err="1" smtClean="0"/>
              <a:t>mở</a:t>
            </a:r>
            <a:r>
              <a:rPr lang="en-US" dirty="0" smtClean="0"/>
              <a:t> </a:t>
            </a:r>
            <a:r>
              <a:rPr lang="en-US" dirty="0" err="1" smtClean="0"/>
              <a:t>rộng</a:t>
            </a:r>
            <a:r>
              <a:rPr lang="en-US" dirty="0" smtClean="0"/>
              <a:t> </a:t>
            </a:r>
            <a:r>
              <a:rPr lang="en-US" dirty="0" err="1" smtClean="0"/>
              <a:t>trong</a:t>
            </a:r>
            <a:r>
              <a:rPr lang="en-US" dirty="0" smtClean="0"/>
              <a:t> TG </a:t>
            </a:r>
            <a:r>
              <a:rPr lang="en-US" dirty="0" err="1" smtClean="0"/>
              <a:t>các</a:t>
            </a:r>
            <a:r>
              <a:rPr lang="en-US" dirty="0" smtClean="0"/>
              <a:t> </a:t>
            </a:r>
            <a:r>
              <a:rPr lang="en-US" dirty="0" err="1" smtClean="0"/>
              <a:t>nước</a:t>
            </a:r>
            <a:r>
              <a:rPr lang="en-US" dirty="0" smtClean="0"/>
              <a:t> </a:t>
            </a:r>
            <a:r>
              <a:rPr lang="en-US" dirty="0" err="1" smtClean="0"/>
              <a:t>Hy</a:t>
            </a:r>
            <a:r>
              <a:rPr lang="en-US" dirty="0" smtClean="0"/>
              <a:t> </a:t>
            </a:r>
            <a:r>
              <a:rPr lang="en-US" dirty="0" err="1" smtClean="0"/>
              <a:t>Lạp</a:t>
            </a:r>
            <a:r>
              <a:rPr lang="en-US" dirty="0" smtClean="0"/>
              <a:t>, Moldova </a:t>
            </a:r>
            <a:r>
              <a:rPr lang="en-US" dirty="0" err="1" smtClean="0"/>
              <a:t>và</a:t>
            </a:r>
            <a:r>
              <a:rPr lang="en-US" dirty="0" smtClean="0"/>
              <a:t> Malaysia;</a:t>
            </a:r>
          </a:p>
          <a:p>
            <a:endParaRPr lang="en-US" dirty="0" smtClean="0"/>
          </a:p>
          <a:p>
            <a:r>
              <a:rPr lang="en-US" dirty="0" err="1" smtClean="0"/>
              <a:t>Một</a:t>
            </a:r>
            <a:r>
              <a:rPr lang="en-US" dirty="0" smtClean="0"/>
              <a:t> </a:t>
            </a:r>
            <a:r>
              <a:rPr lang="en-US" dirty="0" err="1" smtClean="0"/>
              <a:t>số</a:t>
            </a:r>
            <a:r>
              <a:rPr lang="en-US" dirty="0" smtClean="0"/>
              <a:t> </a:t>
            </a:r>
            <a:r>
              <a:rPr lang="en-US" dirty="0" err="1" smtClean="0"/>
              <a:t>nước</a:t>
            </a:r>
            <a:r>
              <a:rPr lang="en-US" dirty="0" smtClean="0"/>
              <a:t> </a:t>
            </a:r>
            <a:r>
              <a:rPr lang="en-US" dirty="0" err="1" smtClean="0"/>
              <a:t>vẫn</a:t>
            </a:r>
            <a:r>
              <a:rPr lang="en-US" dirty="0" smtClean="0"/>
              <a:t> </a:t>
            </a:r>
            <a:r>
              <a:rPr lang="en-US" dirty="0" err="1" smtClean="0"/>
              <a:t>cân</a:t>
            </a:r>
            <a:r>
              <a:rPr lang="en-US" dirty="0" smtClean="0"/>
              <a:t> </a:t>
            </a:r>
            <a:r>
              <a:rPr lang="en-US" dirty="0" err="1" smtClean="0"/>
              <a:t>nhắc</a:t>
            </a:r>
            <a:r>
              <a:rPr lang="en-US" dirty="0" smtClean="0"/>
              <a:t> </a:t>
            </a:r>
            <a:r>
              <a:rPr lang="en-US" dirty="0" err="1" smtClean="0"/>
              <a:t>việc</a:t>
            </a:r>
            <a:r>
              <a:rPr lang="en-US" dirty="0" smtClean="0"/>
              <a:t> </a:t>
            </a:r>
            <a:r>
              <a:rPr lang="en-US" dirty="0" err="1" smtClean="0"/>
              <a:t>đưa</a:t>
            </a:r>
            <a:r>
              <a:rPr lang="en-US" dirty="0" smtClean="0"/>
              <a:t> OST </a:t>
            </a:r>
            <a:r>
              <a:rPr lang="en-US" dirty="0" err="1" smtClean="0"/>
              <a:t>vào</a:t>
            </a:r>
            <a:r>
              <a:rPr lang="en-US" dirty="0" smtClean="0"/>
              <a:t> TG </a:t>
            </a:r>
            <a:r>
              <a:rPr lang="en-US" dirty="0" err="1" smtClean="0"/>
              <a:t>vd</a:t>
            </a:r>
            <a:r>
              <a:rPr lang="en-US" dirty="0" smtClean="0"/>
              <a:t> Tajikistan </a:t>
            </a:r>
            <a:r>
              <a:rPr lang="en-US" dirty="0" err="1" smtClean="0"/>
              <a:t>mặc</a:t>
            </a:r>
            <a:r>
              <a:rPr lang="en-US" dirty="0" smtClean="0"/>
              <a:t> </a:t>
            </a:r>
            <a:r>
              <a:rPr lang="en-US" dirty="0" err="1" smtClean="0"/>
              <a:t>dù</a:t>
            </a:r>
            <a:r>
              <a:rPr lang="en-US" dirty="0" smtClean="0"/>
              <a:t> </a:t>
            </a:r>
            <a:r>
              <a:rPr lang="en-US" dirty="0" err="1" smtClean="0"/>
              <a:t>đã</a:t>
            </a:r>
            <a:r>
              <a:rPr lang="en-US" dirty="0" smtClean="0"/>
              <a:t> </a:t>
            </a:r>
            <a:r>
              <a:rPr lang="en-US" dirty="0" err="1" smtClean="0"/>
              <a:t>xây</a:t>
            </a:r>
            <a:r>
              <a:rPr lang="en-US" dirty="0" smtClean="0"/>
              <a:t> </a:t>
            </a:r>
            <a:r>
              <a:rPr lang="en-US" dirty="0" err="1" smtClean="0"/>
              <a:t>dựng</a:t>
            </a:r>
            <a:r>
              <a:rPr lang="en-US" dirty="0" smtClean="0"/>
              <a:t> </a:t>
            </a:r>
            <a:r>
              <a:rPr lang="en-US" dirty="0" err="1" smtClean="0"/>
              <a:t>Hướng</a:t>
            </a:r>
            <a:r>
              <a:rPr lang="en-US" dirty="0" smtClean="0"/>
              <a:t> </a:t>
            </a:r>
            <a:r>
              <a:rPr lang="en-US" dirty="0" err="1" smtClean="0"/>
              <a:t>dẫn</a:t>
            </a:r>
            <a:r>
              <a:rPr lang="en-US" dirty="0" smtClean="0"/>
              <a:t> </a:t>
            </a:r>
            <a:r>
              <a:rPr lang="en-US" dirty="0" err="1" smtClean="0"/>
              <a:t>chuyên</a:t>
            </a:r>
            <a:r>
              <a:rPr lang="en-US" dirty="0" smtClean="0"/>
              <a:t> </a:t>
            </a:r>
            <a:r>
              <a:rPr lang="en-US" dirty="0" err="1" smtClean="0"/>
              <a:t>môn</a:t>
            </a:r>
            <a:r>
              <a:rPr lang="en-US" dirty="0" smtClean="0"/>
              <a:t>;</a:t>
            </a:r>
          </a:p>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10</a:t>
            </a:fld>
            <a:endParaRPr lang="en-GB" dirty="0">
              <a:solidFill>
                <a:prstClr val="black">
                  <a:tint val="75000"/>
                </a:prstClr>
              </a:solidFill>
            </a:endParaRPr>
          </a:p>
        </p:txBody>
      </p:sp>
    </p:spTree>
    <p:extLst>
      <p:ext uri="{BB962C8B-B14F-4D97-AF65-F5344CB8AC3E}">
        <p14:creationId xmlns:p14="http://schemas.microsoft.com/office/powerpoint/2010/main" val="9101703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6632"/>
            <a:ext cx="8229600" cy="814102"/>
          </a:xfrm>
        </p:spPr>
        <p:txBody>
          <a:bodyPr>
            <a:normAutofit/>
          </a:bodyPr>
          <a:lstStyle/>
          <a:p>
            <a:r>
              <a:rPr lang="en-GB" sz="2400" dirty="0" smtClean="0"/>
              <a:t>ĐT </a:t>
            </a:r>
            <a:r>
              <a:rPr lang="en-GB" sz="2400" dirty="0" err="1" smtClean="0"/>
              <a:t>thay</a:t>
            </a:r>
            <a:r>
              <a:rPr lang="en-GB" sz="2400" dirty="0" smtClean="0"/>
              <a:t> </a:t>
            </a:r>
            <a:r>
              <a:rPr lang="en-GB" sz="2400" dirty="0" err="1" smtClean="0"/>
              <a:t>thế</a:t>
            </a:r>
            <a:r>
              <a:rPr lang="en-GB" sz="2400" dirty="0" smtClean="0"/>
              <a:t> CDTP </a:t>
            </a:r>
            <a:r>
              <a:rPr lang="en-GB" sz="2400" dirty="0" err="1" smtClean="0"/>
              <a:t>trong</a:t>
            </a:r>
            <a:r>
              <a:rPr lang="en-GB" sz="2400" dirty="0" smtClean="0"/>
              <a:t> TG </a:t>
            </a:r>
            <a:r>
              <a:rPr lang="en-GB" sz="2400" dirty="0" err="1" smtClean="0"/>
              <a:t>trên</a:t>
            </a:r>
            <a:r>
              <a:rPr lang="en-GB" sz="2400" dirty="0" smtClean="0"/>
              <a:t> </a:t>
            </a:r>
            <a:r>
              <a:rPr lang="en-GB" sz="2400" dirty="0" err="1" smtClean="0"/>
              <a:t>toàn</a:t>
            </a:r>
            <a:r>
              <a:rPr lang="en-GB" sz="2400" dirty="0" smtClean="0"/>
              <a:t> </a:t>
            </a:r>
            <a:r>
              <a:rPr lang="en-GB" sz="2400" dirty="0" err="1" smtClean="0"/>
              <a:t>cầu</a:t>
            </a:r>
            <a:endParaRPr lang="en-GB" sz="2400" dirty="0"/>
          </a:p>
        </p:txBody>
      </p:sp>
      <p:sp>
        <p:nvSpPr>
          <p:cNvPr id="5" name="Content Placeholder 4"/>
          <p:cNvSpPr>
            <a:spLocks noGrp="1"/>
          </p:cNvSpPr>
          <p:nvPr>
            <p:ph idx="1"/>
          </p:nvPr>
        </p:nvSpPr>
        <p:spPr>
          <a:xfrm>
            <a:off x="457200" y="1088740"/>
            <a:ext cx="8229600" cy="5037423"/>
          </a:xfrm>
        </p:spPr>
        <p:txBody>
          <a:bodyPr>
            <a:normAutofit/>
          </a:bodyPr>
          <a:lstStyle/>
          <a:p>
            <a:pPr marL="0" indent="0">
              <a:buNone/>
            </a:pPr>
            <a:r>
              <a:rPr lang="en-GB" sz="1400" dirty="0" smtClean="0"/>
              <a:t>Source: The Global State of Harm Reduction 2016</a:t>
            </a:r>
            <a:endParaRPr lang="en-GB" sz="1400" dirty="0"/>
          </a:p>
        </p:txBody>
      </p:sp>
      <p:pic>
        <p:nvPicPr>
          <p:cNvPr id="1026" name="Picture 2" descr="C:\Users\ahmed\Pictures\OST in prisons - 201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340768"/>
            <a:ext cx="9144000" cy="432048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US" sz="2800" dirty="0" smtClean="0">
                <a:solidFill>
                  <a:prstClr val="black">
                    <a:tint val="75000"/>
                  </a:prstClr>
                </a:solidFill>
              </a:rPr>
              <a:t>11</a:t>
            </a:r>
            <a:endParaRPr lang="en-GB" sz="2800" dirty="0">
              <a:solidFill>
                <a:prstClr val="black">
                  <a:tint val="75000"/>
                </a:prstClr>
              </a:solidFill>
            </a:endParaRPr>
          </a:p>
        </p:txBody>
      </p:sp>
      <p:sp>
        <p:nvSpPr>
          <p:cNvPr id="3" name="Slide Number Placeholder 2"/>
          <p:cNvSpPr>
            <a:spLocks noGrp="1"/>
          </p:cNvSpPr>
          <p:nvPr>
            <p:ph type="sldNum" sz="quarter" idx="12"/>
          </p:nvPr>
        </p:nvSpPr>
        <p:spPr/>
        <p:txBody>
          <a:bodyPr/>
          <a:lstStyle/>
          <a:p>
            <a:fld id="{6C896CEA-C76D-461A-B708-DF21A681B18A}" type="slidenum">
              <a:rPr lang="en-GB" smtClean="0">
                <a:solidFill>
                  <a:prstClr val="black">
                    <a:tint val="75000"/>
                  </a:prstClr>
                </a:solidFill>
              </a:rPr>
              <a:pPr/>
              <a:t>11</a:t>
            </a:fld>
            <a:endParaRPr lang="en-GB" dirty="0">
              <a:solidFill>
                <a:prstClr val="black">
                  <a:tint val="75000"/>
                </a:prstClr>
              </a:solidFill>
            </a:endParaRPr>
          </a:p>
        </p:txBody>
      </p:sp>
    </p:spTree>
    <p:extLst>
      <p:ext uri="{BB962C8B-B14F-4D97-AF65-F5344CB8AC3E}">
        <p14:creationId xmlns:p14="http://schemas.microsoft.com/office/powerpoint/2010/main" val="32516336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Các</a:t>
            </a:r>
            <a:r>
              <a:rPr lang="en-US" dirty="0" smtClean="0"/>
              <a:t> </a:t>
            </a:r>
            <a:r>
              <a:rPr lang="en-US" dirty="0" err="1" smtClean="0"/>
              <a:t>phương</a:t>
            </a:r>
            <a:r>
              <a:rPr lang="en-US" dirty="0" smtClean="0"/>
              <a:t> </a:t>
            </a:r>
            <a:r>
              <a:rPr lang="en-US" dirty="0" err="1" smtClean="0"/>
              <a:t>thức</a:t>
            </a:r>
            <a:r>
              <a:rPr lang="en-US" dirty="0" smtClean="0"/>
              <a:t> </a:t>
            </a:r>
            <a:r>
              <a:rPr lang="en-US" dirty="0" err="1" smtClean="0"/>
              <a:t>điều</a:t>
            </a:r>
            <a:r>
              <a:rPr lang="en-US" dirty="0" smtClean="0"/>
              <a:t> </a:t>
            </a:r>
            <a:r>
              <a:rPr lang="en-US" dirty="0" err="1" smtClean="0"/>
              <a:t>trị</a:t>
            </a:r>
            <a:endParaRPr lang="vi-VN" dirty="0"/>
          </a:p>
        </p:txBody>
      </p:sp>
      <p:sp>
        <p:nvSpPr>
          <p:cNvPr id="3" name="Content Placeholder 2"/>
          <p:cNvSpPr>
            <a:spLocks noGrp="1"/>
          </p:cNvSpPr>
          <p:nvPr>
            <p:ph idx="1"/>
          </p:nvPr>
        </p:nvSpPr>
        <p:spPr>
          <a:xfrm>
            <a:off x="539552" y="1772816"/>
            <a:ext cx="8229600" cy="4525963"/>
          </a:xfrm>
        </p:spPr>
        <p:txBody>
          <a:bodyPr/>
          <a:lstStyle/>
          <a:p>
            <a:pPr marL="514350" indent="-514350">
              <a:buFont typeface="+mj-lt"/>
              <a:buAutoNum type="arabicPeriod"/>
            </a:pPr>
            <a:r>
              <a:rPr lang="en-US" dirty="0" smtClean="0"/>
              <a:t>ĐT </a:t>
            </a:r>
            <a:r>
              <a:rPr lang="en-US" dirty="0" err="1" smtClean="0"/>
              <a:t>tiếp</a:t>
            </a:r>
            <a:r>
              <a:rPr lang="en-US" dirty="0" smtClean="0"/>
              <a:t> </a:t>
            </a:r>
            <a:r>
              <a:rPr lang="en-US" dirty="0" err="1" smtClean="0"/>
              <a:t>tục</a:t>
            </a:r>
            <a:r>
              <a:rPr lang="en-US" dirty="0" smtClean="0"/>
              <a:t> (Immediate initiation): Cho </a:t>
            </a:r>
            <a:r>
              <a:rPr lang="en-US" dirty="0" err="1" smtClean="0"/>
              <a:t>người</a:t>
            </a:r>
            <a:r>
              <a:rPr lang="en-US" dirty="0" smtClean="0"/>
              <a:t> </a:t>
            </a:r>
            <a:r>
              <a:rPr lang="en-US" dirty="0" err="1" smtClean="0"/>
              <a:t>đã</a:t>
            </a:r>
            <a:r>
              <a:rPr lang="en-US" dirty="0" smtClean="0"/>
              <a:t> </a:t>
            </a:r>
            <a:r>
              <a:rPr lang="en-US" dirty="0" err="1" smtClean="0"/>
              <a:t>được</a:t>
            </a:r>
            <a:r>
              <a:rPr lang="en-US" dirty="0" smtClean="0"/>
              <a:t> ĐT </a:t>
            </a:r>
            <a:r>
              <a:rPr lang="en-US" dirty="0" err="1" smtClean="0"/>
              <a:t>nghiện</a:t>
            </a:r>
            <a:r>
              <a:rPr lang="en-US" dirty="0" smtClean="0"/>
              <a:t> CDTP </a:t>
            </a:r>
            <a:r>
              <a:rPr lang="en-US" dirty="0" err="1" smtClean="0"/>
              <a:t>trước</a:t>
            </a:r>
            <a:r>
              <a:rPr lang="en-US" dirty="0" smtClean="0"/>
              <a:t> </a:t>
            </a:r>
            <a:r>
              <a:rPr lang="en-US" dirty="0" err="1" smtClean="0"/>
              <a:t>khi</a:t>
            </a:r>
            <a:r>
              <a:rPr lang="en-US" dirty="0" smtClean="0"/>
              <a:t> </a:t>
            </a:r>
            <a:r>
              <a:rPr lang="en-US" dirty="0" err="1" smtClean="0"/>
              <a:t>vào</a:t>
            </a:r>
            <a:r>
              <a:rPr lang="en-US" dirty="0" smtClean="0"/>
              <a:t> </a:t>
            </a:r>
            <a:r>
              <a:rPr lang="en-US" dirty="0" err="1" smtClean="0"/>
              <a:t>trại</a:t>
            </a:r>
            <a:endParaRPr lang="en-US" dirty="0" smtClean="0"/>
          </a:p>
          <a:p>
            <a:pPr marL="514350" indent="-514350">
              <a:buFont typeface="+mj-lt"/>
              <a:buAutoNum type="arabicPeriod"/>
            </a:pPr>
            <a:endParaRPr lang="en-US" dirty="0" smtClean="0"/>
          </a:p>
          <a:p>
            <a:pPr marL="514350" indent="-514350">
              <a:buFont typeface="+mj-lt"/>
              <a:buAutoNum type="arabicPeriod"/>
            </a:pPr>
            <a:r>
              <a:rPr lang="en-US" dirty="0" err="1" smtClean="0"/>
              <a:t>Khởi</a:t>
            </a:r>
            <a:r>
              <a:rPr lang="en-US" dirty="0" smtClean="0"/>
              <a:t> </a:t>
            </a:r>
            <a:r>
              <a:rPr lang="en-US" dirty="0" err="1" smtClean="0"/>
              <a:t>liều</a:t>
            </a:r>
            <a:r>
              <a:rPr lang="en-US" dirty="0" smtClean="0"/>
              <a:t> ĐT </a:t>
            </a:r>
            <a:r>
              <a:rPr lang="en-US" dirty="0" err="1" smtClean="0"/>
              <a:t>trong</a:t>
            </a:r>
            <a:r>
              <a:rPr lang="en-US" dirty="0" smtClean="0"/>
              <a:t> </a:t>
            </a:r>
            <a:r>
              <a:rPr lang="en-US" dirty="0" err="1" smtClean="0"/>
              <a:t>thời</a:t>
            </a:r>
            <a:r>
              <a:rPr lang="en-US" dirty="0" smtClean="0"/>
              <a:t> </a:t>
            </a:r>
            <a:r>
              <a:rPr lang="en-US" dirty="0" err="1" smtClean="0"/>
              <a:t>gian</a:t>
            </a:r>
            <a:r>
              <a:rPr lang="en-US" dirty="0" smtClean="0"/>
              <a:t> </a:t>
            </a:r>
            <a:r>
              <a:rPr lang="en-US" dirty="0" err="1" smtClean="0"/>
              <a:t>giam</a:t>
            </a:r>
            <a:r>
              <a:rPr lang="en-US" dirty="0" smtClean="0"/>
              <a:t> </a:t>
            </a:r>
            <a:r>
              <a:rPr lang="en-US" dirty="0" err="1" smtClean="0"/>
              <a:t>giữ</a:t>
            </a:r>
            <a:r>
              <a:rPr lang="en-US" dirty="0" smtClean="0"/>
              <a:t> </a:t>
            </a:r>
            <a:r>
              <a:rPr lang="en-US" dirty="0" err="1" smtClean="0"/>
              <a:t>cải</a:t>
            </a:r>
            <a:r>
              <a:rPr lang="en-US" dirty="0" smtClean="0"/>
              <a:t> </a:t>
            </a:r>
            <a:r>
              <a:rPr lang="en-US" dirty="0" err="1" smtClean="0"/>
              <a:t>tạo</a:t>
            </a:r>
            <a:endParaRPr lang="en-US" dirty="0" smtClean="0"/>
          </a:p>
          <a:p>
            <a:pPr marL="514350" indent="-514350">
              <a:buFont typeface="+mj-lt"/>
              <a:buAutoNum type="arabicPeriod"/>
            </a:pPr>
            <a:endParaRPr lang="en-US" dirty="0" smtClean="0"/>
          </a:p>
          <a:p>
            <a:pPr marL="514350" indent="-514350">
              <a:buFont typeface="+mj-lt"/>
              <a:buAutoNum type="arabicPeriod"/>
            </a:pPr>
            <a:r>
              <a:rPr lang="en-US" dirty="0" err="1" smtClean="0"/>
              <a:t>Khởi</a:t>
            </a:r>
            <a:r>
              <a:rPr lang="en-US" dirty="0" smtClean="0"/>
              <a:t> </a:t>
            </a:r>
            <a:r>
              <a:rPr lang="en-US" dirty="0" err="1" smtClean="0"/>
              <a:t>liều</a:t>
            </a:r>
            <a:r>
              <a:rPr lang="en-US" dirty="0" smtClean="0"/>
              <a:t> ĐT </a:t>
            </a:r>
            <a:r>
              <a:rPr lang="en-US" dirty="0" err="1" smtClean="0"/>
              <a:t>trước</a:t>
            </a:r>
            <a:r>
              <a:rPr lang="en-US" dirty="0" smtClean="0"/>
              <a:t> </a:t>
            </a:r>
            <a:r>
              <a:rPr lang="en-US" dirty="0" err="1" smtClean="0"/>
              <a:t>khi</a:t>
            </a:r>
            <a:r>
              <a:rPr lang="en-US" dirty="0" smtClean="0"/>
              <a:t> </a:t>
            </a:r>
            <a:r>
              <a:rPr lang="en-US" dirty="0" err="1" smtClean="0"/>
              <a:t>xuất</a:t>
            </a:r>
            <a:r>
              <a:rPr lang="en-US" dirty="0" smtClean="0"/>
              <a:t> </a:t>
            </a:r>
            <a:r>
              <a:rPr lang="en-US" dirty="0" err="1" smtClean="0"/>
              <a:t>trại</a:t>
            </a:r>
            <a:r>
              <a:rPr lang="en-US" dirty="0" smtClean="0"/>
              <a:t> (Pre-release </a:t>
            </a:r>
            <a:r>
              <a:rPr lang="en-US" dirty="0" err="1" smtClean="0"/>
              <a:t>Initation</a:t>
            </a:r>
            <a:r>
              <a:rPr lang="en-US" dirty="0" smtClean="0"/>
              <a:t>)</a:t>
            </a:r>
          </a:p>
          <a:p>
            <a:pPr marL="514350" indent="-514350">
              <a:buFont typeface="+mj-lt"/>
              <a:buAutoNum type="arabicPeriod"/>
            </a:pPr>
            <a:endParaRPr lang="en-US" dirty="0"/>
          </a:p>
          <a:p>
            <a:pPr marL="514350" indent="-514350">
              <a:buFont typeface="+mj-lt"/>
              <a:buAutoNum type="arabicPeriod"/>
            </a:pP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12</a:t>
            </a:fld>
            <a:endParaRPr lang="en-GB" dirty="0">
              <a:solidFill>
                <a:prstClr val="black">
                  <a:tint val="75000"/>
                </a:prstClr>
              </a:solidFill>
            </a:endParaRPr>
          </a:p>
        </p:txBody>
      </p:sp>
    </p:spTree>
    <p:extLst>
      <p:ext uri="{BB962C8B-B14F-4D97-AF65-F5344CB8AC3E}">
        <p14:creationId xmlns:p14="http://schemas.microsoft.com/office/powerpoint/2010/main" val="838998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Lợi</a:t>
            </a:r>
            <a:r>
              <a:rPr lang="en-US" dirty="0" smtClean="0"/>
              <a:t> </a:t>
            </a:r>
            <a:r>
              <a:rPr lang="en-US" dirty="0" err="1" smtClean="0"/>
              <a:t>ích</a:t>
            </a:r>
            <a:r>
              <a:rPr lang="en-US" dirty="0" smtClean="0"/>
              <a:t> </a:t>
            </a:r>
            <a:r>
              <a:rPr lang="en-US" dirty="0" err="1" smtClean="0"/>
              <a:t>được</a:t>
            </a:r>
            <a:r>
              <a:rPr lang="en-US" dirty="0" smtClean="0"/>
              <a:t> </a:t>
            </a:r>
            <a:r>
              <a:rPr lang="en-US" dirty="0" err="1" smtClean="0"/>
              <a:t>ghi</a:t>
            </a:r>
            <a:r>
              <a:rPr lang="en-US" dirty="0" smtClean="0"/>
              <a:t> </a:t>
            </a:r>
            <a:r>
              <a:rPr lang="en-US" dirty="0" err="1" smtClean="0"/>
              <a:t>nhận</a:t>
            </a:r>
            <a:endParaRPr lang="vi-VN" dirty="0"/>
          </a:p>
        </p:txBody>
      </p:sp>
      <p:sp>
        <p:nvSpPr>
          <p:cNvPr id="3" name="Content Placeholder 2"/>
          <p:cNvSpPr>
            <a:spLocks noGrp="1"/>
          </p:cNvSpPr>
          <p:nvPr>
            <p:ph idx="1"/>
          </p:nvPr>
        </p:nvSpPr>
        <p:spPr/>
        <p:txBody>
          <a:bodyPr>
            <a:normAutofit/>
          </a:bodyPr>
          <a:lstStyle/>
          <a:p>
            <a:r>
              <a:rPr lang="en-US" err="1" smtClean="0"/>
              <a:t>Giảm</a:t>
            </a:r>
            <a:r>
              <a:rPr lang="en-US" smtClean="0"/>
              <a:t> </a:t>
            </a:r>
            <a:r>
              <a:rPr lang="en-US" smtClean="0"/>
              <a:t>tỷ </a:t>
            </a:r>
            <a:r>
              <a:rPr lang="en-US" dirty="0" err="1" smtClean="0"/>
              <a:t>lệ</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tàng</a:t>
            </a:r>
            <a:r>
              <a:rPr lang="en-US" dirty="0" smtClean="0"/>
              <a:t> </a:t>
            </a:r>
            <a:r>
              <a:rPr lang="en-US" dirty="0" err="1" smtClean="0"/>
              <a:t>trữ</a:t>
            </a:r>
            <a:r>
              <a:rPr lang="en-US" dirty="0" smtClean="0"/>
              <a:t> </a:t>
            </a:r>
            <a:r>
              <a:rPr lang="en-US" dirty="0" err="1" smtClean="0"/>
              <a:t>và</a:t>
            </a:r>
            <a:r>
              <a:rPr lang="en-US" dirty="0" smtClean="0"/>
              <a:t> </a:t>
            </a:r>
            <a:r>
              <a:rPr lang="en-US" dirty="0" err="1" smtClean="0"/>
              <a:t>buôn</a:t>
            </a:r>
            <a:r>
              <a:rPr lang="en-US" dirty="0" smtClean="0"/>
              <a:t> </a:t>
            </a:r>
            <a:r>
              <a:rPr lang="en-US" dirty="0" err="1" smtClean="0"/>
              <a:t>bán</a:t>
            </a:r>
            <a:r>
              <a:rPr lang="en-US" dirty="0" smtClean="0"/>
              <a:t> ma </a:t>
            </a:r>
            <a:r>
              <a:rPr lang="en-US" dirty="0" err="1" smtClean="0"/>
              <a:t>túy</a:t>
            </a:r>
            <a:r>
              <a:rPr lang="en-US" dirty="0" smtClean="0"/>
              <a:t> </a:t>
            </a:r>
            <a:r>
              <a:rPr lang="en-US" dirty="0" err="1" smtClean="0"/>
              <a:t>trong</a:t>
            </a:r>
            <a:r>
              <a:rPr lang="en-US" dirty="0" smtClean="0"/>
              <a:t> TG;</a:t>
            </a:r>
          </a:p>
          <a:p>
            <a:r>
              <a:rPr lang="en-US" dirty="0" err="1" smtClean="0"/>
              <a:t>Giảm</a:t>
            </a:r>
            <a:r>
              <a:rPr lang="en-US" dirty="0" smtClean="0"/>
              <a:t> </a:t>
            </a:r>
            <a:r>
              <a:rPr lang="en-US" dirty="0" err="1" smtClean="0"/>
              <a:t>tỷ</a:t>
            </a:r>
            <a:r>
              <a:rPr lang="en-US" dirty="0" smtClean="0"/>
              <a:t> </a:t>
            </a:r>
            <a:r>
              <a:rPr lang="en-US" dirty="0" err="1" smtClean="0"/>
              <a:t>lệ</a:t>
            </a:r>
            <a:r>
              <a:rPr lang="en-US" dirty="0" smtClean="0"/>
              <a:t> </a:t>
            </a:r>
            <a:r>
              <a:rPr lang="en-US" dirty="0" err="1" smtClean="0"/>
              <a:t>nhiễm</a:t>
            </a:r>
            <a:r>
              <a:rPr lang="en-US" dirty="0" smtClean="0"/>
              <a:t> HIV </a:t>
            </a:r>
            <a:r>
              <a:rPr lang="en-US" dirty="0" err="1" smtClean="0"/>
              <a:t>và</a:t>
            </a:r>
            <a:r>
              <a:rPr lang="en-US" dirty="0" smtClean="0"/>
              <a:t> </a:t>
            </a:r>
            <a:r>
              <a:rPr lang="en-US" dirty="0" err="1" smtClean="0"/>
              <a:t>các</a:t>
            </a:r>
            <a:r>
              <a:rPr lang="en-US" dirty="0" smtClean="0"/>
              <a:t> </a:t>
            </a:r>
            <a:r>
              <a:rPr lang="en-US" dirty="0" err="1" smtClean="0"/>
              <a:t>bệnh</a:t>
            </a:r>
            <a:r>
              <a:rPr lang="en-US" dirty="0" smtClean="0"/>
              <a:t> </a:t>
            </a:r>
            <a:r>
              <a:rPr lang="en-US" dirty="0" err="1" smtClean="0"/>
              <a:t>lây</a:t>
            </a:r>
            <a:r>
              <a:rPr lang="en-US" dirty="0" smtClean="0"/>
              <a:t> qua </a:t>
            </a:r>
            <a:r>
              <a:rPr lang="en-US" dirty="0" err="1" smtClean="0"/>
              <a:t>đường</a:t>
            </a:r>
            <a:r>
              <a:rPr lang="en-US" dirty="0" smtClean="0"/>
              <a:t> </a:t>
            </a:r>
            <a:r>
              <a:rPr lang="en-US" dirty="0" err="1" smtClean="0"/>
              <a:t>máu</a:t>
            </a:r>
            <a:endParaRPr lang="en-US" dirty="0" smtClean="0"/>
          </a:p>
          <a:p>
            <a:r>
              <a:rPr lang="en-US" dirty="0" err="1" smtClean="0"/>
              <a:t>Giảm</a:t>
            </a:r>
            <a:r>
              <a:rPr lang="en-US" dirty="0" smtClean="0"/>
              <a:t> </a:t>
            </a:r>
            <a:r>
              <a:rPr lang="en-US" dirty="0" err="1" smtClean="0"/>
              <a:t>các</a:t>
            </a:r>
            <a:r>
              <a:rPr lang="en-US" dirty="0" smtClean="0"/>
              <a:t> </a:t>
            </a:r>
            <a:r>
              <a:rPr lang="en-US" dirty="0" err="1" smtClean="0"/>
              <a:t>rối</a:t>
            </a:r>
            <a:r>
              <a:rPr lang="en-US" dirty="0" smtClean="0"/>
              <a:t> </a:t>
            </a:r>
            <a:r>
              <a:rPr lang="en-US" dirty="0" err="1" smtClean="0"/>
              <a:t>loạn</a:t>
            </a:r>
            <a:r>
              <a:rPr lang="en-US" dirty="0" smtClean="0"/>
              <a:t> </a:t>
            </a:r>
            <a:r>
              <a:rPr lang="en-US" dirty="0" err="1" smtClean="0"/>
              <a:t>tâm</a:t>
            </a:r>
            <a:r>
              <a:rPr lang="en-US" dirty="0" smtClean="0"/>
              <a:t> </a:t>
            </a:r>
            <a:r>
              <a:rPr lang="en-US" dirty="0" err="1" smtClean="0"/>
              <a:t>lý</a:t>
            </a:r>
            <a:r>
              <a:rPr lang="en-US" dirty="0" smtClean="0"/>
              <a:t> </a:t>
            </a:r>
            <a:r>
              <a:rPr lang="en-US" dirty="0" err="1" smtClean="0"/>
              <a:t>và</a:t>
            </a:r>
            <a:r>
              <a:rPr lang="en-US" dirty="0" smtClean="0"/>
              <a:t> </a:t>
            </a:r>
            <a:r>
              <a:rPr lang="en-US" dirty="0" err="1" smtClean="0"/>
              <a:t>cơ</a:t>
            </a:r>
            <a:r>
              <a:rPr lang="en-US" dirty="0" smtClean="0"/>
              <a:t> </a:t>
            </a:r>
            <a:r>
              <a:rPr lang="en-US" dirty="0" err="1" smtClean="0"/>
              <a:t>thể</a:t>
            </a:r>
            <a:r>
              <a:rPr lang="en-US" dirty="0" smtClean="0"/>
              <a:t> do SDMT</a:t>
            </a:r>
          </a:p>
          <a:p>
            <a:r>
              <a:rPr lang="en-US" dirty="0" err="1" smtClean="0"/>
              <a:t>Giảm</a:t>
            </a:r>
            <a:r>
              <a:rPr lang="en-US" dirty="0" smtClean="0"/>
              <a:t> </a:t>
            </a:r>
            <a:r>
              <a:rPr lang="en-US" dirty="0" err="1" smtClean="0"/>
              <a:t>tỷ</a:t>
            </a:r>
            <a:r>
              <a:rPr lang="en-US" dirty="0" smtClean="0"/>
              <a:t> </a:t>
            </a:r>
            <a:r>
              <a:rPr lang="en-US" dirty="0" err="1" smtClean="0"/>
              <a:t>lệ</a:t>
            </a:r>
            <a:r>
              <a:rPr lang="en-US" dirty="0" smtClean="0"/>
              <a:t> </a:t>
            </a:r>
            <a:r>
              <a:rPr lang="en-US" dirty="0" err="1" smtClean="0"/>
              <a:t>sốc</a:t>
            </a:r>
            <a:r>
              <a:rPr lang="en-US" dirty="0" smtClean="0"/>
              <a:t> </a:t>
            </a:r>
            <a:r>
              <a:rPr lang="en-US" dirty="0" err="1" smtClean="0"/>
              <a:t>quá</a:t>
            </a:r>
            <a:r>
              <a:rPr lang="en-US" dirty="0" smtClean="0"/>
              <a:t> </a:t>
            </a:r>
            <a:r>
              <a:rPr lang="en-US" dirty="0" err="1" smtClean="0"/>
              <a:t>liều</a:t>
            </a:r>
            <a:endParaRPr lang="en-US" dirty="0" smtClean="0"/>
          </a:p>
          <a:p>
            <a:r>
              <a:rPr lang="en-US" dirty="0" err="1" smtClean="0"/>
              <a:t>Nâng</a:t>
            </a:r>
            <a:r>
              <a:rPr lang="en-US" dirty="0" smtClean="0"/>
              <a:t> </a:t>
            </a:r>
            <a:r>
              <a:rPr lang="en-US" dirty="0" err="1" smtClean="0"/>
              <a:t>cao</a:t>
            </a:r>
            <a:r>
              <a:rPr lang="en-US" dirty="0" smtClean="0"/>
              <a:t> </a:t>
            </a:r>
            <a:r>
              <a:rPr lang="en-US" dirty="0" err="1" smtClean="0"/>
              <a:t>chất</a:t>
            </a:r>
            <a:r>
              <a:rPr lang="en-US" dirty="0" smtClean="0"/>
              <a:t> </a:t>
            </a:r>
            <a:r>
              <a:rPr lang="en-US" dirty="0" err="1" smtClean="0"/>
              <a:t>lượng</a:t>
            </a:r>
            <a:r>
              <a:rPr lang="en-US" dirty="0" smtClean="0"/>
              <a:t> </a:t>
            </a:r>
            <a:r>
              <a:rPr lang="en-US" dirty="0" err="1" smtClean="0"/>
              <a:t>giáo</a:t>
            </a:r>
            <a:r>
              <a:rPr lang="en-US" dirty="0" smtClean="0"/>
              <a:t> </a:t>
            </a:r>
            <a:r>
              <a:rPr lang="en-US" dirty="0" err="1" smtClean="0"/>
              <a:t>dục</a:t>
            </a:r>
            <a:r>
              <a:rPr lang="en-US" dirty="0" smtClean="0"/>
              <a:t> </a:t>
            </a:r>
            <a:r>
              <a:rPr lang="en-US" dirty="0" err="1" smtClean="0"/>
              <a:t>trong</a:t>
            </a:r>
            <a:r>
              <a:rPr lang="en-US" dirty="0" smtClean="0"/>
              <a:t> TG,</a:t>
            </a:r>
            <a:endParaRPr lang="en-US" dirty="0"/>
          </a:p>
          <a:p>
            <a:r>
              <a:rPr lang="en-US" dirty="0" smtClean="0"/>
              <a:t>….!</a:t>
            </a:r>
          </a:p>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13</a:t>
            </a:fld>
            <a:endParaRPr lang="en-GB" dirty="0">
              <a:solidFill>
                <a:prstClr val="black">
                  <a:tint val="75000"/>
                </a:prstClr>
              </a:solidFill>
            </a:endParaRPr>
          </a:p>
        </p:txBody>
      </p:sp>
    </p:spTree>
    <p:extLst>
      <p:ext uri="{BB962C8B-B14F-4D97-AF65-F5344CB8AC3E}">
        <p14:creationId xmlns:p14="http://schemas.microsoft.com/office/powerpoint/2010/main" val="14839182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Khó</a:t>
            </a:r>
            <a:r>
              <a:rPr lang="en-US" dirty="0" smtClean="0"/>
              <a:t> </a:t>
            </a:r>
            <a:r>
              <a:rPr lang="en-US" dirty="0" err="1" smtClean="0"/>
              <a:t>khăn</a:t>
            </a:r>
            <a:r>
              <a:rPr lang="en-US" dirty="0" smtClean="0"/>
              <a:t>/</a:t>
            </a:r>
            <a:r>
              <a:rPr lang="en-US" dirty="0" err="1" smtClean="0"/>
              <a:t>Rào</a:t>
            </a:r>
            <a:r>
              <a:rPr lang="en-US" dirty="0" smtClean="0"/>
              <a:t> </a:t>
            </a:r>
            <a:r>
              <a:rPr lang="en-US" dirty="0" err="1" smtClean="0"/>
              <a:t>cản</a:t>
            </a:r>
            <a:endParaRPr lang="vi-VN"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err="1" smtClean="0"/>
              <a:t>Ngân</a:t>
            </a:r>
            <a:r>
              <a:rPr lang="en-US" dirty="0" smtClean="0"/>
              <a:t> </a:t>
            </a:r>
            <a:r>
              <a:rPr lang="en-US" dirty="0" err="1" smtClean="0"/>
              <a:t>sách</a:t>
            </a:r>
            <a:r>
              <a:rPr lang="en-US" dirty="0" smtClean="0"/>
              <a:t> </a:t>
            </a:r>
            <a:r>
              <a:rPr lang="en-US" dirty="0" err="1" smtClean="0"/>
              <a:t>và</a:t>
            </a:r>
            <a:r>
              <a:rPr lang="en-US" dirty="0" smtClean="0"/>
              <a:t> </a:t>
            </a:r>
            <a:r>
              <a:rPr lang="en-US" dirty="0" err="1" smtClean="0"/>
              <a:t>nhân</a:t>
            </a:r>
            <a:r>
              <a:rPr lang="en-US" dirty="0" smtClean="0"/>
              <a:t> </a:t>
            </a:r>
            <a:r>
              <a:rPr lang="en-US" dirty="0" err="1" smtClean="0"/>
              <a:t>lực</a:t>
            </a:r>
            <a:r>
              <a:rPr lang="en-US" dirty="0" smtClean="0"/>
              <a:t> </a:t>
            </a:r>
            <a:r>
              <a:rPr lang="en-US" dirty="0" err="1" smtClean="0"/>
              <a:t>cho</a:t>
            </a:r>
            <a:r>
              <a:rPr lang="en-US" dirty="0" smtClean="0"/>
              <a:t> </a:t>
            </a:r>
            <a:r>
              <a:rPr lang="en-US" dirty="0" err="1" smtClean="0"/>
              <a:t>các</a:t>
            </a:r>
            <a:r>
              <a:rPr lang="en-US" dirty="0" smtClean="0"/>
              <a:t> </a:t>
            </a:r>
            <a:r>
              <a:rPr lang="en-US" dirty="0" err="1" smtClean="0"/>
              <a:t>trại</a:t>
            </a:r>
            <a:r>
              <a:rPr lang="en-US" dirty="0" smtClean="0"/>
              <a:t> </a:t>
            </a:r>
            <a:r>
              <a:rPr lang="en-US" dirty="0" err="1" smtClean="0"/>
              <a:t>giam</a:t>
            </a:r>
            <a:r>
              <a:rPr lang="en-US" dirty="0" smtClean="0"/>
              <a:t>;</a:t>
            </a:r>
          </a:p>
          <a:p>
            <a:pPr marL="514350" indent="-514350">
              <a:buFont typeface="+mj-lt"/>
              <a:buAutoNum type="arabicPeriod"/>
            </a:pPr>
            <a:r>
              <a:rPr lang="en-US" dirty="0" err="1" smtClean="0"/>
              <a:t>Kết</a:t>
            </a:r>
            <a:r>
              <a:rPr lang="en-US" dirty="0" smtClean="0"/>
              <a:t> </a:t>
            </a:r>
            <a:r>
              <a:rPr lang="en-US" dirty="0" err="1" smtClean="0"/>
              <a:t>nối</a:t>
            </a:r>
            <a:r>
              <a:rPr lang="en-US" dirty="0" smtClean="0"/>
              <a:t> </a:t>
            </a:r>
            <a:r>
              <a:rPr lang="en-US" dirty="0" err="1" smtClean="0"/>
              <a:t>và</a:t>
            </a:r>
            <a:r>
              <a:rPr lang="en-US" dirty="0" smtClean="0"/>
              <a:t> </a:t>
            </a:r>
            <a:r>
              <a:rPr lang="en-US" dirty="0" err="1" smtClean="0"/>
              <a:t>tính</a:t>
            </a:r>
            <a:r>
              <a:rPr lang="en-US" dirty="0" smtClean="0"/>
              <a:t> </a:t>
            </a:r>
            <a:r>
              <a:rPr lang="en-US" dirty="0" err="1" smtClean="0"/>
              <a:t>liên</a:t>
            </a:r>
            <a:r>
              <a:rPr lang="en-US" dirty="0" smtClean="0"/>
              <a:t> </a:t>
            </a:r>
            <a:r>
              <a:rPr lang="en-US" dirty="0" err="1" smtClean="0"/>
              <a:t>tục</a:t>
            </a:r>
            <a:r>
              <a:rPr lang="en-US" dirty="0" smtClean="0"/>
              <a:t> </a:t>
            </a:r>
            <a:r>
              <a:rPr lang="en-US" dirty="0" err="1" smtClean="0"/>
              <a:t>điều</a:t>
            </a:r>
            <a:r>
              <a:rPr lang="en-US" dirty="0" smtClean="0"/>
              <a:t> </a:t>
            </a:r>
            <a:r>
              <a:rPr lang="en-US" dirty="0" err="1" smtClean="0"/>
              <a:t>trị</a:t>
            </a:r>
            <a:r>
              <a:rPr lang="en-US" dirty="0" smtClean="0"/>
              <a:t>;</a:t>
            </a:r>
          </a:p>
          <a:p>
            <a:pPr marL="514350" indent="-514350">
              <a:buFont typeface="+mj-lt"/>
              <a:buAutoNum type="arabicPeriod"/>
            </a:pPr>
            <a:r>
              <a:rPr lang="en-US" dirty="0" err="1" smtClean="0"/>
              <a:t>Sợ</a:t>
            </a:r>
            <a:r>
              <a:rPr lang="en-US" dirty="0" smtClean="0"/>
              <a:t> </a:t>
            </a:r>
            <a:r>
              <a:rPr lang="en-US" dirty="0" err="1" smtClean="0"/>
              <a:t>bị</a:t>
            </a:r>
            <a:r>
              <a:rPr lang="en-US" dirty="0" smtClean="0"/>
              <a:t> </a:t>
            </a:r>
            <a:r>
              <a:rPr lang="en-US" dirty="0" err="1" smtClean="0"/>
              <a:t>kỳ</a:t>
            </a:r>
            <a:r>
              <a:rPr lang="en-US" dirty="0" smtClean="0"/>
              <a:t> </a:t>
            </a:r>
            <a:r>
              <a:rPr lang="en-US" dirty="0" err="1" smtClean="0"/>
              <a:t>thị</a:t>
            </a:r>
            <a:r>
              <a:rPr lang="en-US" dirty="0" smtClean="0"/>
              <a:t> </a:t>
            </a:r>
            <a:r>
              <a:rPr lang="en-US" dirty="0" err="1" smtClean="0"/>
              <a:t>và</a:t>
            </a:r>
            <a:r>
              <a:rPr lang="en-US" dirty="0" smtClean="0"/>
              <a:t> </a:t>
            </a:r>
            <a:r>
              <a:rPr lang="en-US" dirty="0" err="1" smtClean="0"/>
              <a:t>sợ</a:t>
            </a:r>
            <a:r>
              <a:rPr lang="en-US" dirty="0" smtClean="0"/>
              <a:t> </a:t>
            </a:r>
            <a:r>
              <a:rPr lang="en-US" dirty="0" err="1" smtClean="0"/>
              <a:t>tiết</a:t>
            </a:r>
            <a:r>
              <a:rPr lang="en-US" dirty="0" smtClean="0"/>
              <a:t> </a:t>
            </a:r>
            <a:r>
              <a:rPr lang="en-US" dirty="0" err="1" smtClean="0"/>
              <a:t>lộ</a:t>
            </a:r>
            <a:r>
              <a:rPr lang="en-US" dirty="0" smtClean="0"/>
              <a:t> </a:t>
            </a:r>
            <a:r>
              <a:rPr lang="en-US" dirty="0" err="1" smtClean="0"/>
              <a:t>tình</a:t>
            </a:r>
            <a:r>
              <a:rPr lang="en-US" dirty="0" smtClean="0"/>
              <a:t> </a:t>
            </a:r>
            <a:r>
              <a:rPr lang="en-US" dirty="0" err="1" smtClean="0"/>
              <a:t>trạng</a:t>
            </a:r>
            <a:r>
              <a:rPr lang="en-US" dirty="0" smtClean="0"/>
              <a:t> </a:t>
            </a:r>
            <a:r>
              <a:rPr lang="en-US" dirty="0" err="1" smtClean="0"/>
              <a:t>sử</a:t>
            </a:r>
            <a:r>
              <a:rPr lang="en-US" dirty="0" smtClean="0"/>
              <a:t> </a:t>
            </a:r>
            <a:r>
              <a:rPr lang="en-US" dirty="0" err="1" smtClean="0"/>
              <a:t>dụng</a:t>
            </a:r>
            <a:r>
              <a:rPr lang="en-US" dirty="0" smtClean="0"/>
              <a:t> ma </a:t>
            </a:r>
            <a:r>
              <a:rPr lang="en-US" dirty="0" err="1" smtClean="0"/>
              <a:t>túy</a:t>
            </a:r>
            <a:r>
              <a:rPr lang="en-US" dirty="0" smtClean="0"/>
              <a:t>;</a:t>
            </a:r>
          </a:p>
          <a:p>
            <a:pPr marL="514350" indent="-514350">
              <a:buFont typeface="+mj-lt"/>
              <a:buAutoNum type="arabicPeriod"/>
            </a:pPr>
            <a:r>
              <a:rPr lang="en-US" dirty="0" err="1" smtClean="0"/>
              <a:t>Sợ</a:t>
            </a:r>
            <a:r>
              <a:rPr lang="en-US" dirty="0" smtClean="0"/>
              <a:t> </a:t>
            </a:r>
            <a:r>
              <a:rPr lang="en-US" dirty="0" err="1" smtClean="0"/>
              <a:t>bị</a:t>
            </a:r>
            <a:r>
              <a:rPr lang="en-US" dirty="0" smtClean="0"/>
              <a:t> </a:t>
            </a:r>
            <a:r>
              <a:rPr lang="en-US" dirty="0" err="1" smtClean="0"/>
              <a:t>lệ</a:t>
            </a:r>
            <a:r>
              <a:rPr lang="en-US" dirty="0" smtClean="0"/>
              <a:t> </a:t>
            </a:r>
            <a:r>
              <a:rPr lang="en-US" dirty="0" err="1" smtClean="0"/>
              <a:t>thuộc</a:t>
            </a:r>
            <a:r>
              <a:rPr lang="en-US" dirty="0" smtClean="0"/>
              <a:t> </a:t>
            </a:r>
            <a:r>
              <a:rPr lang="en-US" dirty="0" err="1" smtClean="0"/>
              <a:t>vào</a:t>
            </a:r>
            <a:r>
              <a:rPr lang="en-US" dirty="0" smtClean="0"/>
              <a:t> </a:t>
            </a:r>
            <a:r>
              <a:rPr lang="en-US" dirty="0" err="1" smtClean="0"/>
              <a:t>cán</a:t>
            </a:r>
            <a:r>
              <a:rPr lang="en-US" dirty="0" smtClean="0"/>
              <a:t> </a:t>
            </a:r>
            <a:r>
              <a:rPr lang="en-US" dirty="0" err="1" smtClean="0"/>
              <a:t>bộ</a:t>
            </a:r>
            <a:r>
              <a:rPr lang="en-US" dirty="0" smtClean="0"/>
              <a:t> </a:t>
            </a:r>
            <a:r>
              <a:rPr lang="en-US" dirty="0" err="1" smtClean="0"/>
              <a:t>trại</a:t>
            </a:r>
            <a:r>
              <a:rPr lang="en-US" dirty="0" smtClean="0"/>
              <a:t> </a:t>
            </a:r>
            <a:r>
              <a:rPr lang="en-US" dirty="0" err="1" smtClean="0"/>
              <a:t>giam</a:t>
            </a:r>
            <a:r>
              <a:rPr lang="en-US" dirty="0" smtClean="0"/>
              <a:t>;</a:t>
            </a:r>
          </a:p>
          <a:p>
            <a:pPr marL="514350" indent="-514350">
              <a:buFont typeface="+mj-lt"/>
              <a:buAutoNum type="arabicPeriod"/>
            </a:pPr>
            <a:r>
              <a:rPr lang="en-US" dirty="0" err="1" smtClean="0"/>
              <a:t>Tiêu</a:t>
            </a:r>
            <a:r>
              <a:rPr lang="en-US" dirty="0" smtClean="0"/>
              <a:t> </a:t>
            </a:r>
            <a:r>
              <a:rPr lang="en-US" dirty="0" err="1" smtClean="0"/>
              <a:t>chí</a:t>
            </a:r>
            <a:r>
              <a:rPr lang="en-US" dirty="0" smtClean="0"/>
              <a:t> “</a:t>
            </a:r>
            <a:r>
              <a:rPr lang="en-US" dirty="0" err="1" smtClean="0"/>
              <a:t>Trại</a:t>
            </a:r>
            <a:r>
              <a:rPr lang="en-US" dirty="0" smtClean="0"/>
              <a:t> </a:t>
            </a:r>
            <a:r>
              <a:rPr lang="en-US" dirty="0" err="1" smtClean="0"/>
              <a:t>giam</a:t>
            </a:r>
            <a:r>
              <a:rPr lang="en-US" dirty="0" smtClean="0"/>
              <a:t> </a:t>
            </a:r>
            <a:r>
              <a:rPr lang="en-US" dirty="0" err="1" smtClean="0"/>
              <a:t>không</a:t>
            </a:r>
            <a:r>
              <a:rPr lang="en-US" dirty="0" smtClean="0"/>
              <a:t> ma </a:t>
            </a:r>
            <a:r>
              <a:rPr lang="en-US" dirty="0" err="1" smtClean="0"/>
              <a:t>túy</a:t>
            </a:r>
            <a:r>
              <a:rPr lang="en-US" dirty="0" smtClean="0"/>
              <a:t>”;</a:t>
            </a:r>
          </a:p>
          <a:p>
            <a:pPr marL="514350" indent="-514350">
              <a:buFont typeface="+mj-lt"/>
              <a:buAutoNum type="arabicPeriod"/>
            </a:pPr>
            <a:r>
              <a:rPr lang="en-US" dirty="0" err="1" smtClean="0"/>
              <a:t>Hạn</a:t>
            </a:r>
            <a:r>
              <a:rPr lang="en-US" dirty="0" smtClean="0"/>
              <a:t> </a:t>
            </a:r>
            <a:r>
              <a:rPr lang="en-US" dirty="0" err="1" smtClean="0"/>
              <a:t>chế</a:t>
            </a:r>
            <a:r>
              <a:rPr lang="en-US" dirty="0" smtClean="0"/>
              <a:t> </a:t>
            </a:r>
            <a:r>
              <a:rPr lang="en-US" dirty="0" err="1" smtClean="0"/>
              <a:t>về</a:t>
            </a:r>
            <a:r>
              <a:rPr lang="en-US" dirty="0" smtClean="0"/>
              <a:t> </a:t>
            </a:r>
            <a:r>
              <a:rPr lang="en-US" dirty="0" err="1" smtClean="0"/>
              <a:t>nhận</a:t>
            </a:r>
            <a:r>
              <a:rPr lang="en-US" dirty="0" smtClean="0"/>
              <a:t> </a:t>
            </a:r>
            <a:r>
              <a:rPr lang="en-US" dirty="0" err="1" smtClean="0"/>
              <a:t>thức</a:t>
            </a:r>
            <a:r>
              <a:rPr lang="en-US" dirty="0" smtClean="0"/>
              <a:t> </a:t>
            </a:r>
            <a:r>
              <a:rPr lang="en-US" dirty="0" err="1" smtClean="0"/>
              <a:t>của</a:t>
            </a:r>
            <a:r>
              <a:rPr lang="en-US" dirty="0" smtClean="0"/>
              <a:t> </a:t>
            </a:r>
            <a:r>
              <a:rPr lang="en-US" dirty="0" err="1" smtClean="0"/>
              <a:t>phạm</a:t>
            </a:r>
            <a:r>
              <a:rPr lang="en-US" dirty="0" smtClean="0"/>
              <a:t> </a:t>
            </a:r>
            <a:r>
              <a:rPr lang="en-US" dirty="0" err="1" smtClean="0"/>
              <a:t>nhận</a:t>
            </a:r>
            <a:r>
              <a:rPr lang="en-US" dirty="0" smtClean="0"/>
              <a:t> </a:t>
            </a:r>
            <a:r>
              <a:rPr lang="en-US" dirty="0" err="1" smtClean="0"/>
              <a:t>và</a:t>
            </a:r>
            <a:r>
              <a:rPr lang="en-US" dirty="0" smtClean="0"/>
              <a:t> </a:t>
            </a:r>
            <a:r>
              <a:rPr lang="en-US" dirty="0" err="1" smtClean="0"/>
              <a:t>cán</a:t>
            </a:r>
            <a:r>
              <a:rPr lang="en-US" dirty="0" smtClean="0"/>
              <a:t> </a:t>
            </a:r>
            <a:r>
              <a:rPr lang="en-US" dirty="0" err="1" smtClean="0"/>
              <a:t>bộ</a:t>
            </a:r>
            <a:r>
              <a:rPr lang="en-US" dirty="0" smtClean="0"/>
              <a:t> TG;</a:t>
            </a:r>
          </a:p>
          <a:p>
            <a:pPr marL="514350" indent="-514350">
              <a:buFont typeface="+mj-lt"/>
              <a:buAutoNum type="arabicPeriod"/>
            </a:pPr>
            <a:r>
              <a:rPr lang="en-US" dirty="0" err="1" smtClean="0"/>
              <a:t>Chính</a:t>
            </a:r>
            <a:r>
              <a:rPr lang="en-US" dirty="0" smtClean="0"/>
              <a:t> </a:t>
            </a:r>
            <a:r>
              <a:rPr lang="en-US" dirty="0" err="1" smtClean="0"/>
              <a:t>sách</a:t>
            </a:r>
            <a:r>
              <a:rPr lang="en-US" dirty="0" smtClean="0"/>
              <a:t>….!</a:t>
            </a: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14</a:t>
            </a:fld>
            <a:endParaRPr lang="en-GB" dirty="0">
              <a:solidFill>
                <a:prstClr val="black">
                  <a:tint val="75000"/>
                </a:prstClr>
              </a:solidFill>
            </a:endParaRPr>
          </a:p>
        </p:txBody>
      </p:sp>
    </p:spTree>
    <p:extLst>
      <p:ext uri="{BB962C8B-B14F-4D97-AF65-F5344CB8AC3E}">
        <p14:creationId xmlns:p14="http://schemas.microsoft.com/office/powerpoint/2010/main" val="3227799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Hạn</a:t>
            </a:r>
            <a:r>
              <a:rPr lang="en-US" dirty="0" smtClean="0"/>
              <a:t> </a:t>
            </a:r>
            <a:r>
              <a:rPr lang="en-US" dirty="0" err="1" smtClean="0"/>
              <a:t>chế</a:t>
            </a:r>
            <a:r>
              <a:rPr lang="en-US" dirty="0" smtClean="0"/>
              <a:t>/</a:t>
            </a:r>
            <a:r>
              <a:rPr lang="en-US" dirty="0" err="1" smtClean="0"/>
              <a:t>Rủi</a:t>
            </a:r>
            <a:r>
              <a:rPr lang="en-US" dirty="0" smtClean="0"/>
              <a:t> </a:t>
            </a:r>
            <a:r>
              <a:rPr lang="en-US" dirty="0" err="1" smtClean="0"/>
              <a:t>ro</a:t>
            </a:r>
            <a:endParaRPr lang="vi-VN" dirty="0"/>
          </a:p>
        </p:txBody>
      </p:sp>
      <p:sp>
        <p:nvSpPr>
          <p:cNvPr id="3" name="Content Placeholder 2"/>
          <p:cNvSpPr>
            <a:spLocks noGrp="1"/>
          </p:cNvSpPr>
          <p:nvPr>
            <p:ph idx="1"/>
          </p:nvPr>
        </p:nvSpPr>
        <p:spPr>
          <a:xfrm>
            <a:off x="539552" y="1628800"/>
            <a:ext cx="8229600" cy="4525963"/>
          </a:xfrm>
        </p:spPr>
        <p:txBody>
          <a:bodyPr>
            <a:normAutofit fontScale="92500" lnSpcReduction="20000"/>
          </a:bodyPr>
          <a:lstStyle/>
          <a:p>
            <a:r>
              <a:rPr lang="en-US" dirty="0" err="1" smtClean="0"/>
              <a:t>Tổ</a:t>
            </a:r>
            <a:r>
              <a:rPr lang="en-US" dirty="0" smtClean="0"/>
              <a:t> </a:t>
            </a:r>
            <a:r>
              <a:rPr lang="en-US" dirty="0" err="1" smtClean="0"/>
              <a:t>chức</a:t>
            </a:r>
            <a:r>
              <a:rPr lang="en-US" dirty="0" smtClean="0"/>
              <a:t> </a:t>
            </a:r>
            <a:r>
              <a:rPr lang="en-US" dirty="0" err="1" smtClean="0"/>
              <a:t>điều</a:t>
            </a:r>
            <a:r>
              <a:rPr lang="en-US" dirty="0" smtClean="0"/>
              <a:t> </a:t>
            </a:r>
            <a:r>
              <a:rPr lang="en-US" dirty="0" err="1" smtClean="0"/>
              <a:t>trị</a:t>
            </a:r>
            <a:r>
              <a:rPr lang="en-US" dirty="0" smtClean="0"/>
              <a:t> </a:t>
            </a:r>
            <a:r>
              <a:rPr lang="en-US" dirty="0" err="1" smtClean="0"/>
              <a:t>trong</a:t>
            </a:r>
            <a:r>
              <a:rPr lang="en-US" dirty="0" smtClean="0"/>
              <a:t> TG </a:t>
            </a:r>
            <a:r>
              <a:rPr lang="en-US" dirty="0" err="1" smtClean="0"/>
              <a:t>thường</a:t>
            </a:r>
            <a:r>
              <a:rPr lang="en-US" dirty="0" smtClean="0"/>
              <a:t> </a:t>
            </a:r>
            <a:r>
              <a:rPr lang="en-US" dirty="0" err="1" smtClean="0"/>
              <a:t>phức</a:t>
            </a:r>
            <a:r>
              <a:rPr lang="en-US" dirty="0" smtClean="0"/>
              <a:t> </a:t>
            </a:r>
            <a:r>
              <a:rPr lang="en-US" dirty="0" err="1" smtClean="0"/>
              <a:t>tạp</a:t>
            </a:r>
            <a:r>
              <a:rPr lang="en-US" dirty="0" smtClean="0"/>
              <a:t> </a:t>
            </a:r>
            <a:r>
              <a:rPr lang="en-US" dirty="0" err="1" smtClean="0"/>
              <a:t>hơn</a:t>
            </a:r>
            <a:r>
              <a:rPr lang="en-US" dirty="0" smtClean="0"/>
              <a:t> so </a:t>
            </a:r>
            <a:r>
              <a:rPr lang="en-US" dirty="0" err="1" smtClean="0"/>
              <a:t>với</a:t>
            </a:r>
            <a:r>
              <a:rPr lang="en-US" dirty="0" smtClean="0"/>
              <a:t> ở </a:t>
            </a:r>
            <a:r>
              <a:rPr lang="en-US" dirty="0" err="1" smtClean="0"/>
              <a:t>cộng</a:t>
            </a:r>
            <a:r>
              <a:rPr lang="en-US" dirty="0" smtClean="0"/>
              <a:t> </a:t>
            </a:r>
            <a:r>
              <a:rPr lang="en-US" dirty="0" err="1" smtClean="0"/>
              <a:t>đồng</a:t>
            </a:r>
            <a:r>
              <a:rPr lang="en-US" dirty="0" smtClean="0"/>
              <a:t>;</a:t>
            </a:r>
          </a:p>
          <a:p>
            <a:endParaRPr lang="en-US" dirty="0" smtClean="0"/>
          </a:p>
          <a:p>
            <a:r>
              <a:rPr lang="en-US" dirty="0" err="1" smtClean="0"/>
              <a:t>Nguy</a:t>
            </a:r>
            <a:r>
              <a:rPr lang="en-US" dirty="0" smtClean="0"/>
              <a:t> </a:t>
            </a:r>
            <a:r>
              <a:rPr lang="en-US" dirty="0" err="1" smtClean="0"/>
              <a:t>cơ</a:t>
            </a:r>
            <a:r>
              <a:rPr lang="en-US" dirty="0" smtClean="0"/>
              <a:t> </a:t>
            </a:r>
            <a:r>
              <a:rPr lang="en-US" dirty="0" err="1" smtClean="0"/>
              <a:t>quá</a:t>
            </a:r>
            <a:r>
              <a:rPr lang="en-US" dirty="0" smtClean="0"/>
              <a:t> </a:t>
            </a:r>
            <a:r>
              <a:rPr lang="en-US" dirty="0" err="1" smtClean="0"/>
              <a:t>liều</a:t>
            </a:r>
            <a:r>
              <a:rPr lang="en-US" dirty="0" smtClean="0"/>
              <a:t> Methadone </a:t>
            </a:r>
            <a:r>
              <a:rPr lang="en-US" dirty="0" err="1" smtClean="0"/>
              <a:t>cao</a:t>
            </a:r>
            <a:r>
              <a:rPr lang="en-US" dirty="0" smtClean="0"/>
              <a:t> </a:t>
            </a:r>
            <a:r>
              <a:rPr lang="en-US" dirty="0" err="1" smtClean="0"/>
              <a:t>hơn</a:t>
            </a:r>
            <a:r>
              <a:rPr lang="en-US" dirty="0" smtClean="0"/>
              <a:t> so </a:t>
            </a:r>
            <a:r>
              <a:rPr lang="en-US" dirty="0" err="1" smtClean="0"/>
              <a:t>với</a:t>
            </a:r>
            <a:r>
              <a:rPr lang="en-US" dirty="0" smtClean="0"/>
              <a:t> ở </a:t>
            </a:r>
            <a:r>
              <a:rPr lang="en-US" dirty="0" err="1" smtClean="0"/>
              <a:t>cộng</a:t>
            </a:r>
            <a:r>
              <a:rPr lang="en-US" dirty="0" smtClean="0"/>
              <a:t> </a:t>
            </a:r>
            <a:r>
              <a:rPr lang="en-US" dirty="0" err="1" smtClean="0"/>
              <a:t>đồng</a:t>
            </a:r>
            <a:r>
              <a:rPr lang="en-US" dirty="0" smtClean="0"/>
              <a:t> do </a:t>
            </a:r>
            <a:r>
              <a:rPr lang="en-US" dirty="0" err="1" smtClean="0"/>
              <a:t>độ</a:t>
            </a:r>
            <a:r>
              <a:rPr lang="en-US" dirty="0" smtClean="0"/>
              <a:t> dung </a:t>
            </a:r>
            <a:r>
              <a:rPr lang="en-US" dirty="0" err="1" smtClean="0"/>
              <a:t>nạp</a:t>
            </a:r>
            <a:r>
              <a:rPr lang="en-US" dirty="0" smtClean="0"/>
              <a:t> opiates </a:t>
            </a:r>
            <a:r>
              <a:rPr lang="en-US" dirty="0" err="1" smtClean="0"/>
              <a:t>thấp</a:t>
            </a:r>
            <a:r>
              <a:rPr lang="en-US" dirty="0" smtClean="0"/>
              <a:t> (</a:t>
            </a:r>
            <a:r>
              <a:rPr lang="en-US" dirty="0" err="1" smtClean="0"/>
              <a:t>trong</a:t>
            </a:r>
            <a:r>
              <a:rPr lang="en-US" dirty="0" smtClean="0"/>
              <a:t> 2 </a:t>
            </a:r>
            <a:r>
              <a:rPr lang="en-US" dirty="0" err="1" smtClean="0"/>
              <a:t>tuần</a:t>
            </a:r>
            <a:r>
              <a:rPr lang="en-US" dirty="0" smtClean="0"/>
              <a:t> </a:t>
            </a:r>
            <a:r>
              <a:rPr lang="en-US" dirty="0" err="1" smtClean="0"/>
              <a:t>đầu</a:t>
            </a:r>
            <a:r>
              <a:rPr lang="en-US" dirty="0" smtClean="0"/>
              <a:t> </a:t>
            </a:r>
            <a:r>
              <a:rPr lang="en-US" dirty="0" err="1" smtClean="0"/>
              <a:t>điều</a:t>
            </a:r>
            <a:r>
              <a:rPr lang="en-US" dirty="0" smtClean="0"/>
              <a:t> </a:t>
            </a:r>
            <a:r>
              <a:rPr lang="en-US" dirty="0" err="1" smtClean="0"/>
              <a:t>trị</a:t>
            </a:r>
            <a:r>
              <a:rPr lang="en-US" dirty="0" smtClean="0"/>
              <a:t>);</a:t>
            </a:r>
          </a:p>
          <a:p>
            <a:endParaRPr lang="en-US" dirty="0"/>
          </a:p>
          <a:p>
            <a:r>
              <a:rPr lang="en-US" smtClean="0"/>
              <a:t>Nguy </a:t>
            </a:r>
            <a:r>
              <a:rPr lang="en-US" dirty="0" err="1" smtClean="0"/>
              <a:t>cơ</a:t>
            </a:r>
            <a:r>
              <a:rPr lang="en-US" dirty="0" smtClean="0"/>
              <a:t> </a:t>
            </a:r>
            <a:r>
              <a:rPr lang="en-US" dirty="0" err="1" smtClean="0"/>
              <a:t>lạm</a:t>
            </a:r>
            <a:r>
              <a:rPr lang="en-US" dirty="0" smtClean="0"/>
              <a:t> </a:t>
            </a:r>
            <a:r>
              <a:rPr lang="en-US" dirty="0" err="1" smtClean="0"/>
              <a:t>dụng</a:t>
            </a:r>
            <a:r>
              <a:rPr lang="en-US" dirty="0" smtClean="0"/>
              <a:t> </a:t>
            </a:r>
            <a:r>
              <a:rPr lang="en-US" dirty="0" err="1" smtClean="0"/>
              <a:t>thuốc</a:t>
            </a:r>
            <a:r>
              <a:rPr lang="en-US" dirty="0" smtClean="0"/>
              <a:t> </a:t>
            </a:r>
            <a:r>
              <a:rPr lang="en-US" dirty="0" err="1" smtClean="0"/>
              <a:t>điều</a:t>
            </a:r>
            <a:r>
              <a:rPr lang="en-US" dirty="0" smtClean="0"/>
              <a:t> </a:t>
            </a:r>
            <a:r>
              <a:rPr lang="en-US" dirty="0" err="1" smtClean="0"/>
              <a:t>trị</a:t>
            </a:r>
            <a:r>
              <a:rPr lang="en-US" dirty="0" smtClean="0"/>
              <a:t>;</a:t>
            </a:r>
          </a:p>
          <a:p>
            <a:endParaRPr lang="en-US" dirty="0"/>
          </a:p>
          <a:p>
            <a:r>
              <a:rPr lang="en-US" dirty="0" err="1" smtClean="0"/>
              <a:t>Sử</a:t>
            </a:r>
            <a:r>
              <a:rPr lang="en-US" dirty="0" smtClean="0"/>
              <a:t> </a:t>
            </a:r>
            <a:r>
              <a:rPr lang="en-US" dirty="0" err="1" smtClean="0"/>
              <a:t>dụng</a:t>
            </a:r>
            <a:r>
              <a:rPr lang="en-US" dirty="0" smtClean="0"/>
              <a:t> OST </a:t>
            </a:r>
            <a:r>
              <a:rPr lang="en-US" dirty="0" err="1" smtClean="0"/>
              <a:t>như</a:t>
            </a:r>
            <a:r>
              <a:rPr lang="en-US" dirty="0" smtClean="0"/>
              <a:t> </a:t>
            </a:r>
            <a:r>
              <a:rPr lang="en-US" dirty="0" err="1" smtClean="0"/>
              <a:t>phần</a:t>
            </a:r>
            <a:r>
              <a:rPr lang="en-US" dirty="0" smtClean="0"/>
              <a:t> </a:t>
            </a:r>
            <a:r>
              <a:rPr lang="en-US" dirty="0" err="1" smtClean="0"/>
              <a:t>thưởng</a:t>
            </a:r>
            <a:r>
              <a:rPr lang="en-US" dirty="0" smtClean="0"/>
              <a:t> hay </a:t>
            </a:r>
            <a:r>
              <a:rPr lang="en-US" dirty="0" err="1" smtClean="0"/>
              <a:t>hình</a:t>
            </a:r>
            <a:r>
              <a:rPr lang="en-US" dirty="0" smtClean="0"/>
              <a:t> </a:t>
            </a:r>
            <a:r>
              <a:rPr lang="en-US" dirty="0" err="1" smtClean="0"/>
              <a:t>phạt</a:t>
            </a:r>
            <a:r>
              <a:rPr lang="en-US" dirty="0" smtClean="0"/>
              <a:t>;</a:t>
            </a: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15</a:t>
            </a:fld>
            <a:endParaRPr lang="en-GB" dirty="0">
              <a:solidFill>
                <a:prstClr val="black">
                  <a:tint val="75000"/>
                </a:prstClr>
              </a:solidFill>
            </a:endParaRPr>
          </a:p>
        </p:txBody>
      </p:sp>
    </p:spTree>
    <p:extLst>
      <p:ext uri="{BB962C8B-B14F-4D97-AF65-F5344CB8AC3E}">
        <p14:creationId xmlns:p14="http://schemas.microsoft.com/office/powerpoint/2010/main" val="33409523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Cộng</a:t>
            </a:r>
            <a:r>
              <a:rPr lang="en-US" dirty="0" smtClean="0"/>
              <a:t> </a:t>
            </a:r>
            <a:r>
              <a:rPr lang="en-US" dirty="0" err="1" smtClean="0"/>
              <a:t>Hòa</a:t>
            </a:r>
            <a:r>
              <a:rPr lang="en-US" dirty="0" smtClean="0"/>
              <a:t> </a:t>
            </a:r>
            <a:r>
              <a:rPr lang="en-US" dirty="0" err="1" smtClean="0"/>
              <a:t>Hồi</a:t>
            </a:r>
            <a:r>
              <a:rPr lang="en-US" dirty="0" smtClean="0"/>
              <a:t> </a:t>
            </a:r>
            <a:r>
              <a:rPr lang="en-US" dirty="0" err="1" smtClean="0"/>
              <a:t>giáo</a:t>
            </a:r>
            <a:r>
              <a:rPr lang="en-US" dirty="0" smtClean="0"/>
              <a:t> Iran</a:t>
            </a:r>
            <a:endParaRPr lang="vi-VN" dirty="0"/>
          </a:p>
        </p:txBody>
      </p:sp>
      <p:sp>
        <p:nvSpPr>
          <p:cNvPr id="3" name="Content Placeholder 2"/>
          <p:cNvSpPr>
            <a:spLocks noGrp="1"/>
          </p:cNvSpPr>
          <p:nvPr>
            <p:ph idx="1"/>
          </p:nvPr>
        </p:nvSpPr>
        <p:spPr>
          <a:xfrm>
            <a:off x="457200" y="1639341"/>
            <a:ext cx="8229600" cy="4525963"/>
          </a:xfrm>
        </p:spPr>
        <p:txBody>
          <a:bodyPr/>
          <a:lstStyle/>
          <a:p>
            <a:r>
              <a:rPr lang="en-US" dirty="0" err="1" smtClean="0"/>
              <a:t>Bắt</a:t>
            </a:r>
            <a:r>
              <a:rPr lang="en-US" dirty="0" smtClean="0"/>
              <a:t> </a:t>
            </a:r>
            <a:r>
              <a:rPr lang="en-US" dirty="0" err="1" smtClean="0"/>
              <a:t>đầu</a:t>
            </a:r>
            <a:r>
              <a:rPr lang="en-US" dirty="0" smtClean="0"/>
              <a:t> </a:t>
            </a:r>
            <a:r>
              <a:rPr lang="en-US" dirty="0" err="1" smtClean="0"/>
              <a:t>đưa</a:t>
            </a:r>
            <a:r>
              <a:rPr lang="en-US" dirty="0" smtClean="0"/>
              <a:t> OST </a:t>
            </a:r>
            <a:r>
              <a:rPr lang="en-US" dirty="0" err="1" smtClean="0"/>
              <a:t>vào</a:t>
            </a:r>
            <a:r>
              <a:rPr lang="en-US" dirty="0" smtClean="0"/>
              <a:t> </a:t>
            </a:r>
            <a:r>
              <a:rPr lang="en-US" dirty="0" err="1" smtClean="0"/>
              <a:t>trại</a:t>
            </a:r>
            <a:r>
              <a:rPr lang="en-US" dirty="0" smtClean="0"/>
              <a:t> </a:t>
            </a:r>
            <a:r>
              <a:rPr lang="en-US" dirty="0" err="1" smtClean="0"/>
              <a:t>giam</a:t>
            </a:r>
            <a:r>
              <a:rPr lang="en-US" dirty="0" smtClean="0"/>
              <a:t> </a:t>
            </a:r>
            <a:r>
              <a:rPr lang="en-US" dirty="0" err="1" smtClean="0"/>
              <a:t>và</a:t>
            </a:r>
            <a:r>
              <a:rPr lang="en-US" dirty="0" smtClean="0"/>
              <a:t> </a:t>
            </a:r>
            <a:r>
              <a:rPr lang="en-US" dirty="0" err="1" smtClean="0"/>
              <a:t>cộng</a:t>
            </a:r>
            <a:r>
              <a:rPr lang="en-US" dirty="0" smtClean="0"/>
              <a:t> </a:t>
            </a:r>
            <a:r>
              <a:rPr lang="en-US" dirty="0" err="1" smtClean="0"/>
              <a:t>đồng</a:t>
            </a:r>
            <a:r>
              <a:rPr lang="en-US" dirty="0" smtClean="0"/>
              <a:t> </a:t>
            </a:r>
            <a:r>
              <a:rPr lang="en-US" dirty="0" err="1" smtClean="0"/>
              <a:t>từ</a:t>
            </a:r>
            <a:r>
              <a:rPr lang="en-US" dirty="0" smtClean="0"/>
              <a:t> </a:t>
            </a:r>
            <a:r>
              <a:rPr lang="en-US" dirty="0" err="1" smtClean="0"/>
              <a:t>những</a:t>
            </a:r>
            <a:r>
              <a:rPr lang="en-US" dirty="0" smtClean="0"/>
              <a:t> </a:t>
            </a:r>
            <a:r>
              <a:rPr lang="en-US" dirty="0" err="1" smtClean="0"/>
              <a:t>năm</a:t>
            </a:r>
            <a:r>
              <a:rPr lang="en-US" dirty="0" smtClean="0"/>
              <a:t> </a:t>
            </a:r>
            <a:r>
              <a:rPr lang="en-US" dirty="0" err="1" smtClean="0"/>
              <a:t>cuối</a:t>
            </a:r>
            <a:r>
              <a:rPr lang="en-US" dirty="0" smtClean="0"/>
              <a:t> </a:t>
            </a:r>
            <a:r>
              <a:rPr lang="en-US" dirty="0" err="1" smtClean="0"/>
              <a:t>thập</a:t>
            </a:r>
            <a:r>
              <a:rPr lang="en-US" dirty="0" smtClean="0"/>
              <a:t> </a:t>
            </a:r>
            <a:r>
              <a:rPr lang="en-US" dirty="0" err="1" smtClean="0"/>
              <a:t>kỷ</a:t>
            </a:r>
            <a:r>
              <a:rPr lang="en-US" dirty="0" smtClean="0"/>
              <a:t> 1990;</a:t>
            </a:r>
          </a:p>
          <a:p>
            <a:endParaRPr lang="en-US" dirty="0" smtClean="0"/>
          </a:p>
          <a:p>
            <a:r>
              <a:rPr lang="en-US" dirty="0" err="1" smtClean="0"/>
              <a:t>Giúp</a:t>
            </a:r>
            <a:r>
              <a:rPr lang="en-US" dirty="0" smtClean="0"/>
              <a:t> </a:t>
            </a:r>
            <a:r>
              <a:rPr lang="en-US" dirty="0" err="1" smtClean="0"/>
              <a:t>giảm</a:t>
            </a:r>
            <a:r>
              <a:rPr lang="en-US" dirty="0" smtClean="0"/>
              <a:t> </a:t>
            </a:r>
            <a:r>
              <a:rPr lang="en-US" dirty="0" err="1" smtClean="0"/>
              <a:t>tỷ</a:t>
            </a:r>
            <a:r>
              <a:rPr lang="en-US" dirty="0" smtClean="0"/>
              <a:t> </a:t>
            </a:r>
            <a:r>
              <a:rPr lang="en-US" dirty="0" err="1" smtClean="0"/>
              <a:t>lệ</a:t>
            </a:r>
            <a:r>
              <a:rPr lang="en-US" dirty="0" smtClean="0"/>
              <a:t> </a:t>
            </a:r>
            <a:r>
              <a:rPr lang="en-US" dirty="0" err="1" smtClean="0"/>
              <a:t>mới</a:t>
            </a:r>
            <a:r>
              <a:rPr lang="en-US" dirty="0" smtClean="0"/>
              <a:t> </a:t>
            </a:r>
            <a:r>
              <a:rPr lang="en-US" dirty="0" err="1" smtClean="0"/>
              <a:t>mắc</a:t>
            </a:r>
            <a:r>
              <a:rPr lang="en-US" dirty="0" smtClean="0"/>
              <a:t> HIV </a:t>
            </a:r>
            <a:r>
              <a:rPr lang="en-US" dirty="0" err="1" smtClean="0"/>
              <a:t>trong</a:t>
            </a:r>
            <a:r>
              <a:rPr lang="en-US" dirty="0" smtClean="0"/>
              <a:t> TG (3% </a:t>
            </a:r>
            <a:r>
              <a:rPr lang="en-US" dirty="0" err="1" smtClean="0"/>
              <a:t>năm</a:t>
            </a:r>
            <a:r>
              <a:rPr lang="en-US" dirty="0" smtClean="0"/>
              <a:t> 2002 </a:t>
            </a:r>
            <a:r>
              <a:rPr lang="en-US" dirty="0" err="1" smtClean="0"/>
              <a:t>về</a:t>
            </a:r>
            <a:r>
              <a:rPr lang="en-US" dirty="0" smtClean="0"/>
              <a:t> </a:t>
            </a:r>
            <a:r>
              <a:rPr lang="en-US" dirty="0" err="1" smtClean="0"/>
              <a:t>duy</a:t>
            </a:r>
            <a:r>
              <a:rPr lang="en-US" dirty="0" smtClean="0"/>
              <a:t> </a:t>
            </a:r>
            <a:r>
              <a:rPr lang="en-US" dirty="0" err="1" smtClean="0"/>
              <a:t>trì</a:t>
            </a:r>
            <a:r>
              <a:rPr lang="en-US" dirty="0" smtClean="0"/>
              <a:t> </a:t>
            </a:r>
            <a:r>
              <a:rPr lang="en-US" dirty="0" err="1" smtClean="0"/>
              <a:t>mức</a:t>
            </a:r>
            <a:r>
              <a:rPr lang="en-US" dirty="0" smtClean="0"/>
              <a:t> 1% </a:t>
            </a:r>
            <a:r>
              <a:rPr lang="en-US" dirty="0" err="1" smtClean="0"/>
              <a:t>hiện</a:t>
            </a:r>
            <a:r>
              <a:rPr lang="en-US" dirty="0" smtClean="0"/>
              <a:t> nay);</a:t>
            </a:r>
          </a:p>
          <a:p>
            <a:endParaRPr lang="en-US" dirty="0" smtClean="0"/>
          </a:p>
          <a:p>
            <a:r>
              <a:rPr lang="en-US" dirty="0" err="1" smtClean="0"/>
              <a:t>Tính</a:t>
            </a:r>
            <a:r>
              <a:rPr lang="en-US" dirty="0" smtClean="0"/>
              <a:t> </a:t>
            </a:r>
            <a:r>
              <a:rPr lang="en-US" dirty="0" err="1" smtClean="0"/>
              <a:t>đến</a:t>
            </a:r>
            <a:r>
              <a:rPr lang="en-US" dirty="0" smtClean="0"/>
              <a:t> </a:t>
            </a:r>
            <a:r>
              <a:rPr lang="en-US" dirty="0" err="1" smtClean="0"/>
              <a:t>cuối</a:t>
            </a:r>
            <a:r>
              <a:rPr lang="en-US" dirty="0" smtClean="0"/>
              <a:t> </a:t>
            </a:r>
            <a:r>
              <a:rPr lang="en-US" dirty="0" err="1" smtClean="0"/>
              <a:t>năm</a:t>
            </a:r>
            <a:r>
              <a:rPr lang="en-US" dirty="0" smtClean="0"/>
              <a:t> 2013 </a:t>
            </a:r>
            <a:r>
              <a:rPr lang="en-US" dirty="0" err="1" smtClean="0"/>
              <a:t>đã</a:t>
            </a:r>
            <a:r>
              <a:rPr lang="en-US" dirty="0" smtClean="0"/>
              <a:t> </a:t>
            </a:r>
            <a:r>
              <a:rPr lang="en-US" dirty="0" err="1" smtClean="0"/>
              <a:t>có</a:t>
            </a:r>
            <a:r>
              <a:rPr lang="en-US" dirty="0" smtClean="0"/>
              <a:t> </a:t>
            </a:r>
            <a:r>
              <a:rPr lang="en-US" dirty="0" err="1" smtClean="0"/>
              <a:t>trên</a:t>
            </a:r>
            <a:r>
              <a:rPr lang="en-US" dirty="0" smtClean="0"/>
              <a:t> 40,000 </a:t>
            </a:r>
            <a:r>
              <a:rPr lang="en-US" dirty="0" err="1" smtClean="0"/>
              <a:t>người</a:t>
            </a:r>
            <a:r>
              <a:rPr lang="en-US" dirty="0" smtClean="0"/>
              <a:t> </a:t>
            </a:r>
            <a:r>
              <a:rPr lang="en-US" dirty="0" err="1" smtClean="0"/>
              <a:t>được</a:t>
            </a:r>
            <a:r>
              <a:rPr lang="en-US" dirty="0" smtClean="0"/>
              <a:t> ĐT </a:t>
            </a:r>
            <a:r>
              <a:rPr lang="en-US" dirty="0" err="1" smtClean="0"/>
              <a:t>cả</a:t>
            </a:r>
            <a:r>
              <a:rPr lang="en-US" dirty="0" smtClean="0"/>
              <a:t> </a:t>
            </a:r>
            <a:r>
              <a:rPr lang="en-US" dirty="0" err="1" smtClean="0"/>
              <a:t>cộng</a:t>
            </a:r>
            <a:r>
              <a:rPr lang="en-US" dirty="0" smtClean="0"/>
              <a:t> </a:t>
            </a:r>
            <a:r>
              <a:rPr lang="en-US" dirty="0" err="1" smtClean="0"/>
              <a:t>đồng</a:t>
            </a:r>
            <a:r>
              <a:rPr lang="en-US" dirty="0" smtClean="0"/>
              <a:t> </a:t>
            </a:r>
            <a:r>
              <a:rPr lang="en-US" dirty="0" err="1" smtClean="0"/>
              <a:t>và</a:t>
            </a:r>
            <a:r>
              <a:rPr lang="en-US" dirty="0" smtClean="0"/>
              <a:t> TG.</a:t>
            </a:r>
          </a:p>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16</a:t>
            </a:fld>
            <a:endParaRPr lang="en-GB" dirty="0">
              <a:solidFill>
                <a:prstClr val="black">
                  <a:tint val="75000"/>
                </a:prstClr>
              </a:solidFill>
            </a:endParaRPr>
          </a:p>
        </p:txBody>
      </p:sp>
    </p:spTree>
    <p:extLst>
      <p:ext uri="{BB962C8B-B14F-4D97-AF65-F5344CB8AC3E}">
        <p14:creationId xmlns:p14="http://schemas.microsoft.com/office/powerpoint/2010/main" val="3508461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Cộng</a:t>
            </a:r>
            <a:r>
              <a:rPr lang="en-US" dirty="0" smtClean="0"/>
              <a:t> </a:t>
            </a:r>
            <a:r>
              <a:rPr lang="en-US" dirty="0" err="1" smtClean="0"/>
              <a:t>hòa</a:t>
            </a:r>
            <a:r>
              <a:rPr lang="en-US" dirty="0" smtClean="0"/>
              <a:t> </a:t>
            </a:r>
            <a:r>
              <a:rPr lang="en-US" dirty="0" err="1" smtClean="0"/>
              <a:t>Hồi</a:t>
            </a:r>
            <a:r>
              <a:rPr lang="en-US" dirty="0" smtClean="0"/>
              <a:t> </a:t>
            </a:r>
            <a:r>
              <a:rPr lang="en-US" dirty="0" err="1" smtClean="0"/>
              <a:t>giáo</a:t>
            </a:r>
            <a:r>
              <a:rPr lang="en-US" dirty="0" smtClean="0"/>
              <a:t> Iran</a:t>
            </a: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17</a:t>
            </a:fld>
            <a:endParaRPr lang="en-GB" dirty="0">
              <a:solidFill>
                <a:prstClr val="black">
                  <a:tint val="75000"/>
                </a:prstClr>
              </a:solidFill>
            </a:endParaRPr>
          </a:p>
        </p:txBody>
      </p:sp>
      <p:pic>
        <p:nvPicPr>
          <p:cNvPr id="6" name="Content Placeholder 5"/>
          <p:cNvPicPr>
            <a:picLocks noGrp="1"/>
          </p:cNvPicPr>
          <p:nvPr>
            <p:ph idx="1"/>
          </p:nvPr>
        </p:nvPicPr>
        <p:blipFill>
          <a:blip r:embed="rId2" cstate="print"/>
          <a:srcRect/>
          <a:stretch>
            <a:fillRect/>
          </a:stretch>
        </p:blipFill>
        <p:spPr bwMode="auto">
          <a:xfrm>
            <a:off x="0" y="1628800"/>
            <a:ext cx="9144000" cy="5112568"/>
          </a:xfrm>
          <a:prstGeom prst="rect">
            <a:avLst/>
          </a:prstGeom>
          <a:noFill/>
          <a:ln w="9525">
            <a:noFill/>
            <a:miter lim="800000"/>
            <a:headEnd/>
            <a:tailEnd/>
          </a:ln>
        </p:spPr>
      </p:pic>
    </p:spTree>
    <p:extLst>
      <p:ext uri="{BB962C8B-B14F-4D97-AF65-F5344CB8AC3E}">
        <p14:creationId xmlns:p14="http://schemas.microsoft.com/office/powerpoint/2010/main" val="18025425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Tây</a:t>
            </a:r>
            <a:r>
              <a:rPr lang="en-US" dirty="0" smtClean="0"/>
              <a:t> Ban </a:t>
            </a:r>
            <a:r>
              <a:rPr lang="en-US" dirty="0" err="1" smtClean="0"/>
              <a:t>Nha</a:t>
            </a:r>
            <a:endParaRPr lang="vi-VN" dirty="0"/>
          </a:p>
        </p:txBody>
      </p:sp>
      <p:sp>
        <p:nvSpPr>
          <p:cNvPr id="3" name="Content Placeholder 2"/>
          <p:cNvSpPr>
            <a:spLocks noGrp="1"/>
          </p:cNvSpPr>
          <p:nvPr>
            <p:ph idx="1"/>
          </p:nvPr>
        </p:nvSpPr>
        <p:spPr/>
        <p:txBody>
          <a:bodyPr/>
          <a:lstStyle/>
          <a:p>
            <a:r>
              <a:rPr lang="en-US" dirty="0" smtClean="0"/>
              <a:t>OST </a:t>
            </a:r>
            <a:r>
              <a:rPr lang="en-US" dirty="0" err="1" smtClean="0"/>
              <a:t>được</a:t>
            </a:r>
            <a:r>
              <a:rPr lang="en-US" dirty="0" smtClean="0"/>
              <a:t> </a:t>
            </a:r>
            <a:r>
              <a:rPr lang="en-US" dirty="0" err="1" smtClean="0"/>
              <a:t>đưa</a:t>
            </a:r>
            <a:r>
              <a:rPr lang="en-US" dirty="0" smtClean="0"/>
              <a:t> </a:t>
            </a:r>
            <a:r>
              <a:rPr lang="en-US" dirty="0" err="1" smtClean="0"/>
              <a:t>vào</a:t>
            </a:r>
            <a:r>
              <a:rPr lang="en-US" dirty="0" smtClean="0"/>
              <a:t> TG </a:t>
            </a:r>
            <a:r>
              <a:rPr lang="en-US" dirty="0" err="1" smtClean="0"/>
              <a:t>năm</a:t>
            </a:r>
            <a:r>
              <a:rPr lang="en-US" dirty="0" smtClean="0"/>
              <a:t> 1992, </a:t>
            </a:r>
            <a:r>
              <a:rPr lang="en-US" dirty="0" err="1" smtClean="0"/>
              <a:t>lồng</a:t>
            </a:r>
            <a:r>
              <a:rPr lang="en-US" dirty="0" smtClean="0"/>
              <a:t> </a:t>
            </a:r>
            <a:r>
              <a:rPr lang="en-US" dirty="0" err="1" smtClean="0"/>
              <a:t>ghép</a:t>
            </a:r>
            <a:r>
              <a:rPr lang="en-US" dirty="0" smtClean="0"/>
              <a:t> </a:t>
            </a:r>
            <a:r>
              <a:rPr lang="en-US" dirty="0" err="1" smtClean="0"/>
              <a:t>với</a:t>
            </a:r>
            <a:r>
              <a:rPr lang="en-US" dirty="0" smtClean="0"/>
              <a:t> </a:t>
            </a:r>
            <a:r>
              <a:rPr lang="en-US" dirty="0" err="1" smtClean="0"/>
              <a:t>các</a:t>
            </a:r>
            <a:r>
              <a:rPr lang="en-US" dirty="0" smtClean="0"/>
              <a:t> CT HIV </a:t>
            </a:r>
            <a:r>
              <a:rPr lang="en-US" dirty="0" err="1" smtClean="0"/>
              <a:t>khác</a:t>
            </a:r>
            <a:r>
              <a:rPr lang="en-US" dirty="0" smtClean="0"/>
              <a:t>;</a:t>
            </a:r>
          </a:p>
          <a:p>
            <a:endParaRPr lang="en-US" dirty="0" smtClean="0"/>
          </a:p>
          <a:p>
            <a:r>
              <a:rPr lang="en-US" dirty="0" err="1" smtClean="0"/>
              <a:t>Đóng</a:t>
            </a:r>
            <a:r>
              <a:rPr lang="en-US" dirty="0" smtClean="0"/>
              <a:t> </a:t>
            </a:r>
            <a:r>
              <a:rPr lang="en-US" err="1" smtClean="0"/>
              <a:t>góp</a:t>
            </a:r>
            <a:r>
              <a:rPr lang="en-US" smtClean="0"/>
              <a:t> </a:t>
            </a:r>
            <a:r>
              <a:rPr lang="en-US" smtClean="0"/>
              <a:t>giảm </a:t>
            </a:r>
            <a:r>
              <a:rPr lang="en-US" dirty="0" err="1" smtClean="0"/>
              <a:t>tỷ</a:t>
            </a:r>
            <a:r>
              <a:rPr lang="en-US" dirty="0" smtClean="0"/>
              <a:t> </a:t>
            </a:r>
            <a:r>
              <a:rPr lang="en-US" dirty="0" err="1" smtClean="0"/>
              <a:t>lệ</a:t>
            </a:r>
            <a:r>
              <a:rPr lang="en-US" dirty="0" smtClean="0"/>
              <a:t> HIV </a:t>
            </a:r>
            <a:r>
              <a:rPr lang="en-US" dirty="0" err="1" smtClean="0"/>
              <a:t>trong</a:t>
            </a:r>
            <a:r>
              <a:rPr lang="en-US" dirty="0" smtClean="0"/>
              <a:t> TG </a:t>
            </a:r>
            <a:r>
              <a:rPr lang="en-US" dirty="0" err="1" smtClean="0"/>
              <a:t>từ</a:t>
            </a:r>
            <a:r>
              <a:rPr lang="en-US" dirty="0" smtClean="0"/>
              <a:t> 24% </a:t>
            </a:r>
            <a:r>
              <a:rPr lang="en-US" dirty="0" err="1" smtClean="0"/>
              <a:t>năm</a:t>
            </a:r>
            <a:r>
              <a:rPr lang="en-US" dirty="0" smtClean="0"/>
              <a:t> 1992 </a:t>
            </a:r>
            <a:r>
              <a:rPr lang="en-US" dirty="0" err="1" smtClean="0"/>
              <a:t>xuống</a:t>
            </a:r>
            <a:r>
              <a:rPr lang="en-US" dirty="0" smtClean="0"/>
              <a:t> 5,8% </a:t>
            </a:r>
            <a:r>
              <a:rPr lang="en-US" dirty="0" err="1" smtClean="0"/>
              <a:t>năm</a:t>
            </a:r>
            <a:r>
              <a:rPr lang="en-US" dirty="0" smtClean="0"/>
              <a:t> 2014; </a:t>
            </a:r>
          </a:p>
          <a:p>
            <a:endParaRPr lang="en-US" dirty="0" smtClean="0"/>
          </a:p>
          <a:p>
            <a:r>
              <a:rPr lang="en-US" dirty="0" err="1" smtClean="0"/>
              <a:t>Rất</a:t>
            </a:r>
            <a:r>
              <a:rPr lang="en-US" dirty="0" smtClean="0"/>
              <a:t> </a:t>
            </a:r>
            <a:r>
              <a:rPr lang="en-US" dirty="0" err="1" smtClean="0"/>
              <a:t>ít</a:t>
            </a:r>
            <a:r>
              <a:rPr lang="en-US" dirty="0" smtClean="0"/>
              <a:t> ca </a:t>
            </a:r>
            <a:r>
              <a:rPr lang="en-US" dirty="0" err="1" smtClean="0"/>
              <a:t>nhiễm</a:t>
            </a:r>
            <a:r>
              <a:rPr lang="en-US" dirty="0" smtClean="0"/>
              <a:t> HIV </a:t>
            </a:r>
            <a:r>
              <a:rPr lang="en-US" dirty="0" err="1" smtClean="0"/>
              <a:t>mới</a:t>
            </a:r>
            <a:r>
              <a:rPr lang="en-US" dirty="0" smtClean="0"/>
              <a:t> </a:t>
            </a:r>
            <a:r>
              <a:rPr lang="en-US" dirty="0" err="1" smtClean="0"/>
              <a:t>phát</a:t>
            </a:r>
            <a:r>
              <a:rPr lang="en-US" dirty="0" smtClean="0"/>
              <a:t> </a:t>
            </a:r>
            <a:r>
              <a:rPr lang="en-US" dirty="0" err="1" smtClean="0"/>
              <a:t>hiện</a:t>
            </a:r>
            <a:r>
              <a:rPr lang="en-US" dirty="0" smtClean="0"/>
              <a:t> </a:t>
            </a:r>
            <a:r>
              <a:rPr lang="en-US" dirty="0" err="1" smtClean="0"/>
              <a:t>trong</a:t>
            </a:r>
            <a:r>
              <a:rPr lang="en-US" dirty="0" smtClean="0"/>
              <a:t> TG </a:t>
            </a:r>
            <a:r>
              <a:rPr lang="en-US" dirty="0" err="1" smtClean="0"/>
              <a:t>trong</a:t>
            </a:r>
            <a:r>
              <a:rPr lang="en-US" dirty="0" smtClean="0"/>
              <a:t> </a:t>
            </a:r>
            <a:r>
              <a:rPr lang="en-US" dirty="0" err="1" smtClean="0"/>
              <a:t>thời</a:t>
            </a:r>
            <a:r>
              <a:rPr lang="en-US" dirty="0" smtClean="0"/>
              <a:t> </a:t>
            </a:r>
            <a:r>
              <a:rPr lang="en-US" dirty="0" err="1" smtClean="0"/>
              <a:t>gian</a:t>
            </a:r>
            <a:r>
              <a:rPr lang="en-US" dirty="0" smtClean="0"/>
              <a:t> </a:t>
            </a:r>
            <a:r>
              <a:rPr lang="en-US" dirty="0" err="1" smtClean="0"/>
              <a:t>gần</a:t>
            </a:r>
            <a:r>
              <a:rPr lang="en-US" dirty="0" smtClean="0"/>
              <a:t> </a:t>
            </a:r>
            <a:r>
              <a:rPr lang="en-US" dirty="0" err="1" smtClean="0"/>
              <a:t>đây</a:t>
            </a:r>
            <a:r>
              <a:rPr lang="en-US" dirty="0" smtClean="0"/>
              <a:t>.</a:t>
            </a:r>
          </a:p>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18</a:t>
            </a:fld>
            <a:endParaRPr lang="en-GB" dirty="0">
              <a:solidFill>
                <a:prstClr val="black">
                  <a:tint val="75000"/>
                </a:prstClr>
              </a:solidFill>
            </a:endParaRPr>
          </a:p>
        </p:txBody>
      </p:sp>
    </p:spTree>
    <p:extLst>
      <p:ext uri="{BB962C8B-B14F-4D97-AF65-F5344CB8AC3E}">
        <p14:creationId xmlns:p14="http://schemas.microsoft.com/office/powerpoint/2010/main" val="30758270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Tây</a:t>
            </a:r>
            <a:r>
              <a:rPr lang="en-US" dirty="0" smtClean="0"/>
              <a:t> Ban </a:t>
            </a:r>
            <a:r>
              <a:rPr lang="en-US" dirty="0" err="1" smtClean="0"/>
              <a:t>Nha</a:t>
            </a:r>
            <a:endParaRPr lang="vi-VN" dirty="0"/>
          </a:p>
        </p:txBody>
      </p:sp>
      <p:sp>
        <p:nvSpPr>
          <p:cNvPr id="3" name="Content Placeholder 2"/>
          <p:cNvSpPr>
            <a:spLocks noGrp="1"/>
          </p:cNvSpPr>
          <p:nvPr>
            <p:ph idx="1"/>
          </p:nvPr>
        </p:nvSpPr>
        <p:spPr/>
        <p:txBody>
          <a:bodyPr/>
          <a:lstStyle/>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19</a:t>
            </a:fld>
            <a:endParaRPr lang="en-GB" dirty="0">
              <a:solidFill>
                <a:prstClr val="black">
                  <a:tint val="75000"/>
                </a:prstClr>
              </a:solidFill>
            </a:endParaRPr>
          </a:p>
        </p:txBody>
      </p:sp>
      <p:pic>
        <p:nvPicPr>
          <p:cNvPr id="6" name="Picture 5"/>
          <p:cNvPicPr/>
          <p:nvPr/>
        </p:nvPicPr>
        <p:blipFill>
          <a:blip r:embed="rId3" cstate="print"/>
          <a:srcRect/>
          <a:stretch>
            <a:fillRect/>
          </a:stretch>
        </p:blipFill>
        <p:spPr bwMode="auto">
          <a:xfrm>
            <a:off x="34062" y="1297796"/>
            <a:ext cx="8640960" cy="5616624"/>
          </a:xfrm>
          <a:prstGeom prst="rect">
            <a:avLst/>
          </a:prstGeom>
          <a:noFill/>
          <a:ln w="9525">
            <a:noFill/>
            <a:miter lim="800000"/>
            <a:headEnd/>
            <a:tailEnd/>
          </a:ln>
        </p:spPr>
      </p:pic>
    </p:spTree>
    <p:extLst>
      <p:ext uri="{BB962C8B-B14F-4D97-AF65-F5344CB8AC3E}">
        <p14:creationId xmlns:p14="http://schemas.microsoft.com/office/powerpoint/2010/main" val="2506871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Các</a:t>
            </a:r>
            <a:r>
              <a:rPr lang="en-US" b="1" dirty="0" smtClean="0"/>
              <a:t> </a:t>
            </a:r>
            <a:r>
              <a:rPr lang="en-US" b="1" dirty="0" err="1" smtClean="0"/>
              <a:t>nội</a:t>
            </a:r>
            <a:r>
              <a:rPr lang="en-US" b="1" dirty="0" smtClean="0"/>
              <a:t> dung </a:t>
            </a:r>
            <a:r>
              <a:rPr lang="en-US" b="1" dirty="0" err="1" smtClean="0"/>
              <a:t>chính</a:t>
            </a:r>
            <a:endParaRPr lang="vi-VN" b="1"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HIV </a:t>
            </a:r>
            <a:r>
              <a:rPr lang="en-US" dirty="0" err="1" smtClean="0"/>
              <a:t>và</a:t>
            </a:r>
            <a:r>
              <a:rPr lang="en-US" dirty="0" smtClean="0"/>
              <a:t> Ma </a:t>
            </a:r>
            <a:r>
              <a:rPr lang="en-US" dirty="0" err="1" smtClean="0"/>
              <a:t>túy</a:t>
            </a:r>
            <a:r>
              <a:rPr lang="en-US" dirty="0" smtClean="0"/>
              <a:t> </a:t>
            </a:r>
            <a:r>
              <a:rPr lang="en-US" dirty="0" err="1" smtClean="0"/>
              <a:t>trong</a:t>
            </a:r>
            <a:r>
              <a:rPr lang="en-US" dirty="0" smtClean="0"/>
              <a:t> TG </a:t>
            </a:r>
            <a:r>
              <a:rPr lang="en-US" dirty="0" err="1" smtClean="0"/>
              <a:t>trên</a:t>
            </a:r>
            <a:r>
              <a:rPr lang="en-US" dirty="0" smtClean="0"/>
              <a:t> </a:t>
            </a:r>
            <a:r>
              <a:rPr lang="en-US" dirty="0" err="1" smtClean="0"/>
              <a:t>thế</a:t>
            </a:r>
            <a:r>
              <a:rPr lang="en-US" dirty="0" smtClean="0"/>
              <a:t> </a:t>
            </a:r>
            <a:r>
              <a:rPr lang="en-US" dirty="0" err="1" smtClean="0"/>
              <a:t>giới</a:t>
            </a:r>
            <a:endParaRPr lang="en-US" dirty="0" smtClean="0"/>
          </a:p>
          <a:p>
            <a:pPr marL="514350" indent="-514350">
              <a:buFont typeface="+mj-lt"/>
              <a:buAutoNum type="arabicPeriod"/>
            </a:pPr>
            <a:r>
              <a:rPr lang="en-US" dirty="0" err="1" smtClean="0"/>
              <a:t>Tình</a:t>
            </a:r>
            <a:r>
              <a:rPr lang="en-US" dirty="0" smtClean="0"/>
              <a:t> </a:t>
            </a:r>
            <a:r>
              <a:rPr lang="en-US" dirty="0" err="1" smtClean="0"/>
              <a:t>hình</a:t>
            </a:r>
            <a:r>
              <a:rPr lang="en-US" dirty="0" smtClean="0"/>
              <a:t> </a:t>
            </a:r>
            <a:r>
              <a:rPr lang="en-US" dirty="0" err="1" smtClean="0"/>
              <a:t>ĐT</a:t>
            </a:r>
            <a:r>
              <a:rPr lang="en-US" dirty="0" smtClean="0"/>
              <a:t> </a:t>
            </a:r>
            <a:r>
              <a:rPr lang="en-US" dirty="0" err="1" smtClean="0"/>
              <a:t>nghiện</a:t>
            </a:r>
            <a:r>
              <a:rPr lang="en-US" dirty="0" smtClean="0"/>
              <a:t> </a:t>
            </a:r>
            <a:r>
              <a:rPr lang="en-US" dirty="0" err="1" smtClean="0"/>
              <a:t>CDTP</a:t>
            </a:r>
            <a:r>
              <a:rPr lang="en-US" dirty="0" smtClean="0"/>
              <a:t> </a:t>
            </a:r>
            <a:r>
              <a:rPr lang="en-US" dirty="0" err="1" smtClean="0"/>
              <a:t>trong</a:t>
            </a:r>
            <a:r>
              <a:rPr lang="en-US" dirty="0" smtClean="0"/>
              <a:t> TG </a:t>
            </a:r>
            <a:r>
              <a:rPr lang="en-US" dirty="0" err="1" smtClean="0"/>
              <a:t>trên</a:t>
            </a:r>
            <a:r>
              <a:rPr lang="en-US" dirty="0" smtClean="0"/>
              <a:t> </a:t>
            </a:r>
            <a:r>
              <a:rPr lang="en-US" dirty="0" err="1" smtClean="0"/>
              <a:t>thế</a:t>
            </a:r>
            <a:r>
              <a:rPr lang="en-US" dirty="0" smtClean="0"/>
              <a:t> </a:t>
            </a:r>
            <a:r>
              <a:rPr lang="en-US" dirty="0" err="1" smtClean="0"/>
              <a:t>giới</a:t>
            </a:r>
            <a:endParaRPr lang="en-US" dirty="0" smtClean="0"/>
          </a:p>
          <a:p>
            <a:pPr marL="514350" indent="-514350">
              <a:buFont typeface="+mj-lt"/>
              <a:buAutoNum type="arabicPeriod"/>
            </a:pPr>
            <a:r>
              <a:rPr lang="en-US" dirty="0" err="1" smtClean="0"/>
              <a:t>Lợi</a:t>
            </a:r>
            <a:r>
              <a:rPr lang="en-US" dirty="0" smtClean="0"/>
              <a:t> </a:t>
            </a:r>
            <a:r>
              <a:rPr lang="en-US" dirty="0" err="1" smtClean="0"/>
              <a:t>ích</a:t>
            </a:r>
            <a:r>
              <a:rPr lang="en-US" dirty="0" smtClean="0"/>
              <a:t> </a:t>
            </a:r>
            <a:r>
              <a:rPr lang="en-US" dirty="0" err="1" smtClean="0"/>
              <a:t>của</a:t>
            </a:r>
            <a:r>
              <a:rPr lang="en-US" dirty="0" smtClean="0"/>
              <a:t> </a:t>
            </a:r>
            <a:r>
              <a:rPr lang="en-US" dirty="0" err="1" smtClean="0"/>
              <a:t>ĐT</a:t>
            </a:r>
            <a:r>
              <a:rPr lang="en-US" dirty="0" smtClean="0"/>
              <a:t> </a:t>
            </a:r>
            <a:r>
              <a:rPr lang="en-US" dirty="0" err="1" smtClean="0"/>
              <a:t>nghiện</a:t>
            </a:r>
            <a:r>
              <a:rPr lang="en-US" dirty="0" smtClean="0"/>
              <a:t> </a:t>
            </a:r>
            <a:r>
              <a:rPr lang="en-US" dirty="0" err="1" smtClean="0"/>
              <a:t>CDTP</a:t>
            </a:r>
            <a:r>
              <a:rPr lang="en-US" dirty="0" smtClean="0"/>
              <a:t> </a:t>
            </a:r>
            <a:r>
              <a:rPr lang="en-US" dirty="0" err="1" smtClean="0"/>
              <a:t>trong</a:t>
            </a:r>
            <a:r>
              <a:rPr lang="en-US" dirty="0" smtClean="0"/>
              <a:t> TG</a:t>
            </a:r>
          </a:p>
          <a:p>
            <a:pPr marL="514350" indent="-514350">
              <a:buFont typeface="+mj-lt"/>
              <a:buAutoNum type="arabicPeriod"/>
            </a:pPr>
            <a:r>
              <a:rPr lang="en-US" dirty="0" err="1" smtClean="0"/>
              <a:t>Các</a:t>
            </a:r>
            <a:r>
              <a:rPr lang="en-US" dirty="0" smtClean="0"/>
              <a:t> </a:t>
            </a:r>
            <a:r>
              <a:rPr lang="en-US" dirty="0" err="1" smtClean="0"/>
              <a:t>khó</a:t>
            </a:r>
            <a:r>
              <a:rPr lang="en-US" dirty="0" smtClean="0"/>
              <a:t> </a:t>
            </a:r>
            <a:r>
              <a:rPr lang="en-US" dirty="0" err="1" smtClean="0"/>
              <a:t>khăn</a:t>
            </a:r>
            <a:r>
              <a:rPr lang="en-US" dirty="0" smtClean="0"/>
              <a:t>, </a:t>
            </a:r>
            <a:r>
              <a:rPr lang="en-US" dirty="0" err="1" smtClean="0"/>
              <a:t>hạn</a:t>
            </a:r>
            <a:r>
              <a:rPr lang="en-US" dirty="0" smtClean="0"/>
              <a:t> </a:t>
            </a:r>
            <a:r>
              <a:rPr lang="en-US" dirty="0" err="1" smtClean="0"/>
              <a:t>chế</a:t>
            </a:r>
            <a:endParaRPr lang="en-US" dirty="0" smtClean="0"/>
          </a:p>
          <a:p>
            <a:pPr marL="514350" indent="-514350">
              <a:buFont typeface="+mj-lt"/>
              <a:buAutoNum type="arabicPeriod"/>
            </a:pPr>
            <a:r>
              <a:rPr lang="en-US" dirty="0" err="1" smtClean="0"/>
              <a:t>Bài</a:t>
            </a:r>
            <a:r>
              <a:rPr lang="en-US" dirty="0" smtClean="0"/>
              <a:t> </a:t>
            </a:r>
            <a:r>
              <a:rPr lang="en-US" dirty="0" err="1" smtClean="0"/>
              <a:t>học</a:t>
            </a:r>
            <a:r>
              <a:rPr lang="en-US" dirty="0" smtClean="0"/>
              <a:t> </a:t>
            </a:r>
            <a:r>
              <a:rPr lang="en-US" dirty="0" err="1" smtClean="0"/>
              <a:t>kinh</a:t>
            </a:r>
            <a:r>
              <a:rPr lang="en-US" dirty="0" smtClean="0"/>
              <a:t> </a:t>
            </a:r>
            <a:r>
              <a:rPr lang="en-US" dirty="0" err="1" smtClean="0"/>
              <a:t>nghiệm</a:t>
            </a:r>
            <a:r>
              <a:rPr lang="en-US" dirty="0" smtClean="0"/>
              <a:t> </a:t>
            </a:r>
            <a:r>
              <a:rPr lang="en-US" dirty="0" err="1" smtClean="0"/>
              <a:t>của</a:t>
            </a:r>
            <a:r>
              <a:rPr lang="en-US" dirty="0" smtClean="0"/>
              <a:t> </a:t>
            </a:r>
            <a:r>
              <a:rPr lang="en-US" dirty="0" err="1" smtClean="0"/>
              <a:t>một</a:t>
            </a:r>
            <a:r>
              <a:rPr lang="en-US" dirty="0" smtClean="0"/>
              <a:t> </a:t>
            </a:r>
            <a:r>
              <a:rPr lang="en-US" dirty="0" err="1" smtClean="0"/>
              <a:t>số</a:t>
            </a:r>
            <a:r>
              <a:rPr lang="en-US" dirty="0" smtClean="0"/>
              <a:t> </a:t>
            </a:r>
            <a:r>
              <a:rPr lang="en-US" dirty="0" err="1" smtClean="0"/>
              <a:t>quốc</a:t>
            </a:r>
            <a:r>
              <a:rPr lang="en-US" dirty="0" smtClean="0"/>
              <a:t> </a:t>
            </a:r>
            <a:r>
              <a:rPr lang="en-US" dirty="0" err="1" smtClean="0"/>
              <a:t>gia</a:t>
            </a:r>
            <a:r>
              <a:rPr lang="en-US" dirty="0" smtClean="0"/>
              <a:t> </a:t>
            </a:r>
            <a:r>
              <a:rPr lang="en-US" dirty="0" err="1" smtClean="0"/>
              <a:t>điển</a:t>
            </a:r>
            <a:r>
              <a:rPr lang="en-US" dirty="0" smtClean="0"/>
              <a:t> </a:t>
            </a:r>
            <a:r>
              <a:rPr lang="en-US" dirty="0" err="1" smtClean="0"/>
              <a:t>hình</a:t>
            </a:r>
            <a:endParaRPr lang="vi-VN" dirty="0"/>
          </a:p>
        </p:txBody>
      </p:sp>
    </p:spTree>
    <p:extLst>
      <p:ext uri="{BB962C8B-B14F-4D97-AF65-F5344CB8AC3E}">
        <p14:creationId xmlns:p14="http://schemas.microsoft.com/office/powerpoint/2010/main" val="6807523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Malaysia</a:t>
            </a:r>
            <a:endParaRPr lang="vi-VN" dirty="0"/>
          </a:p>
        </p:txBody>
      </p:sp>
      <p:sp>
        <p:nvSpPr>
          <p:cNvPr id="3" name="Content Placeholder 2"/>
          <p:cNvSpPr>
            <a:spLocks noGrp="1"/>
          </p:cNvSpPr>
          <p:nvPr>
            <p:ph idx="1"/>
          </p:nvPr>
        </p:nvSpPr>
        <p:spPr/>
        <p:txBody>
          <a:bodyPr/>
          <a:lstStyle/>
          <a:p>
            <a:r>
              <a:rPr lang="en-US" dirty="0" err="1" smtClean="0"/>
              <a:t>Thí</a:t>
            </a:r>
            <a:r>
              <a:rPr lang="en-US" dirty="0" smtClean="0"/>
              <a:t> </a:t>
            </a:r>
            <a:r>
              <a:rPr lang="en-US" dirty="0" err="1" smtClean="0"/>
              <a:t>điểm</a:t>
            </a:r>
            <a:r>
              <a:rPr lang="en-US" dirty="0" smtClean="0"/>
              <a:t> OST </a:t>
            </a:r>
            <a:r>
              <a:rPr lang="en-US" dirty="0" err="1" smtClean="0"/>
              <a:t>trong</a:t>
            </a:r>
            <a:r>
              <a:rPr lang="en-US" dirty="0" smtClean="0"/>
              <a:t> </a:t>
            </a:r>
            <a:r>
              <a:rPr lang="en-US" dirty="0" err="1" smtClean="0"/>
              <a:t>trại</a:t>
            </a:r>
            <a:r>
              <a:rPr lang="en-US" dirty="0" smtClean="0"/>
              <a:t> </a:t>
            </a:r>
            <a:r>
              <a:rPr lang="en-US" dirty="0" err="1" smtClean="0"/>
              <a:t>giam</a:t>
            </a:r>
            <a:r>
              <a:rPr lang="en-US" dirty="0" smtClean="0"/>
              <a:t> </a:t>
            </a:r>
            <a:r>
              <a:rPr lang="en-US" dirty="0" err="1" smtClean="0"/>
              <a:t>từ</a:t>
            </a:r>
            <a:r>
              <a:rPr lang="en-US" dirty="0" smtClean="0"/>
              <a:t> </a:t>
            </a:r>
            <a:r>
              <a:rPr lang="en-US" dirty="0" err="1" smtClean="0"/>
              <a:t>năm</a:t>
            </a:r>
            <a:r>
              <a:rPr lang="en-US" dirty="0" smtClean="0"/>
              <a:t> 2006;</a:t>
            </a:r>
          </a:p>
          <a:p>
            <a:endParaRPr lang="en-US" dirty="0" smtClean="0"/>
          </a:p>
          <a:p>
            <a:r>
              <a:rPr lang="en-US" dirty="0" err="1" smtClean="0"/>
              <a:t>Mở</a:t>
            </a:r>
            <a:r>
              <a:rPr lang="en-US" dirty="0" smtClean="0"/>
              <a:t> </a:t>
            </a:r>
            <a:r>
              <a:rPr lang="en-US" dirty="0" err="1" smtClean="0"/>
              <a:t>rộng</a:t>
            </a:r>
            <a:r>
              <a:rPr lang="en-US" dirty="0" smtClean="0"/>
              <a:t> </a:t>
            </a:r>
            <a:r>
              <a:rPr lang="en-US" dirty="0" err="1" smtClean="0"/>
              <a:t>ra</a:t>
            </a:r>
            <a:r>
              <a:rPr lang="en-US" dirty="0" smtClean="0"/>
              <a:t> 18 TG </a:t>
            </a:r>
            <a:r>
              <a:rPr lang="en-US" dirty="0" err="1" smtClean="0"/>
              <a:t>năm</a:t>
            </a:r>
            <a:r>
              <a:rPr lang="en-US" dirty="0" smtClean="0"/>
              <a:t> 2014;</a:t>
            </a:r>
          </a:p>
          <a:p>
            <a:endParaRPr lang="en-US" dirty="0" smtClean="0"/>
          </a:p>
          <a:p>
            <a:r>
              <a:rPr lang="en-US" dirty="0" err="1" smtClean="0"/>
              <a:t>Có</a:t>
            </a:r>
            <a:r>
              <a:rPr lang="en-US" dirty="0" smtClean="0"/>
              <a:t> </a:t>
            </a:r>
            <a:r>
              <a:rPr lang="en-US" dirty="0" err="1" smtClean="0"/>
              <a:t>sự</a:t>
            </a:r>
            <a:r>
              <a:rPr lang="en-US" dirty="0" smtClean="0"/>
              <a:t> </a:t>
            </a:r>
            <a:r>
              <a:rPr lang="en-US" dirty="0" err="1" smtClean="0"/>
              <a:t>kết</a:t>
            </a:r>
            <a:r>
              <a:rPr lang="en-US" dirty="0" smtClean="0"/>
              <a:t> </a:t>
            </a:r>
            <a:r>
              <a:rPr lang="en-US" dirty="0" err="1" smtClean="0"/>
              <a:t>nối</a:t>
            </a:r>
            <a:r>
              <a:rPr lang="en-US" dirty="0" smtClean="0"/>
              <a:t> </a:t>
            </a:r>
            <a:r>
              <a:rPr lang="en-US" dirty="0" err="1" smtClean="0"/>
              <a:t>chặt</a:t>
            </a:r>
            <a:r>
              <a:rPr lang="en-US" dirty="0" smtClean="0"/>
              <a:t> </a:t>
            </a:r>
            <a:r>
              <a:rPr lang="en-US" dirty="0" err="1" smtClean="0"/>
              <a:t>chẽ</a:t>
            </a:r>
            <a:r>
              <a:rPr lang="en-US" dirty="0" smtClean="0"/>
              <a:t> </a:t>
            </a:r>
            <a:r>
              <a:rPr lang="en-US" dirty="0" err="1" smtClean="0"/>
              <a:t>giữa</a:t>
            </a:r>
            <a:r>
              <a:rPr lang="en-US" dirty="0" smtClean="0"/>
              <a:t> OST </a:t>
            </a:r>
            <a:r>
              <a:rPr lang="en-US" dirty="0" err="1" smtClean="0"/>
              <a:t>trong</a:t>
            </a:r>
            <a:r>
              <a:rPr lang="en-US" dirty="0" smtClean="0"/>
              <a:t> TG </a:t>
            </a:r>
            <a:r>
              <a:rPr lang="en-US" dirty="0" err="1" smtClean="0"/>
              <a:t>và</a:t>
            </a:r>
            <a:r>
              <a:rPr lang="en-US" dirty="0" smtClean="0"/>
              <a:t> </a:t>
            </a:r>
            <a:r>
              <a:rPr lang="en-US" dirty="0" err="1" smtClean="0"/>
              <a:t>cộng</a:t>
            </a:r>
            <a:r>
              <a:rPr lang="en-US" dirty="0" smtClean="0"/>
              <a:t> </a:t>
            </a:r>
            <a:r>
              <a:rPr lang="en-US" dirty="0" err="1" smtClean="0"/>
              <a:t>đồng</a:t>
            </a:r>
            <a:r>
              <a:rPr lang="en-US" dirty="0" smtClean="0"/>
              <a:t>.</a:t>
            </a: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20</a:t>
            </a:fld>
            <a:endParaRPr lang="en-GB" dirty="0">
              <a:solidFill>
                <a:prstClr val="black">
                  <a:tint val="75000"/>
                </a:prstClr>
              </a:solidFill>
            </a:endParaRPr>
          </a:p>
        </p:txBody>
      </p:sp>
    </p:spTree>
    <p:extLst>
      <p:ext uri="{BB962C8B-B14F-4D97-AF65-F5344CB8AC3E}">
        <p14:creationId xmlns:p14="http://schemas.microsoft.com/office/powerpoint/2010/main" val="39406296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Bài</a:t>
            </a:r>
            <a:r>
              <a:rPr lang="en-US" dirty="0" smtClean="0"/>
              <a:t> </a:t>
            </a:r>
            <a:r>
              <a:rPr lang="en-US" dirty="0" err="1" smtClean="0"/>
              <a:t>học</a:t>
            </a:r>
            <a:r>
              <a:rPr lang="en-US" dirty="0" smtClean="0"/>
              <a:t> </a:t>
            </a:r>
            <a:r>
              <a:rPr lang="en-US" dirty="0" err="1" smtClean="0"/>
              <a:t>kinh</a:t>
            </a:r>
            <a:r>
              <a:rPr lang="en-US" dirty="0" smtClean="0"/>
              <a:t> </a:t>
            </a:r>
            <a:r>
              <a:rPr lang="en-US" dirty="0" err="1" smtClean="0"/>
              <a:t>nghiệm</a:t>
            </a:r>
            <a:endParaRPr lang="vi-VN" dirty="0"/>
          </a:p>
        </p:txBody>
      </p:sp>
      <p:sp>
        <p:nvSpPr>
          <p:cNvPr id="3" name="Content Placeholder 2"/>
          <p:cNvSpPr>
            <a:spLocks noGrp="1"/>
          </p:cNvSpPr>
          <p:nvPr>
            <p:ph idx="1"/>
          </p:nvPr>
        </p:nvSpPr>
        <p:spPr/>
        <p:txBody>
          <a:bodyPr/>
          <a:lstStyle/>
          <a:p>
            <a:pPr marL="514350" indent="-514350">
              <a:buFont typeface="+mj-lt"/>
              <a:buAutoNum type="arabicPeriod"/>
            </a:pPr>
            <a:r>
              <a:rPr lang="en-US" dirty="0" err="1" smtClean="0"/>
              <a:t>Tiếp</a:t>
            </a:r>
            <a:r>
              <a:rPr lang="en-US" dirty="0" smtClean="0"/>
              <a:t> </a:t>
            </a:r>
            <a:r>
              <a:rPr lang="en-US" dirty="0" err="1" smtClean="0"/>
              <a:t>cận</a:t>
            </a:r>
            <a:r>
              <a:rPr lang="en-US" dirty="0" smtClean="0"/>
              <a:t> </a:t>
            </a:r>
            <a:r>
              <a:rPr lang="en-US" dirty="0" err="1" smtClean="0"/>
              <a:t>tổng</a:t>
            </a:r>
            <a:r>
              <a:rPr lang="en-US" dirty="0" smtClean="0"/>
              <a:t> </a:t>
            </a:r>
            <a:r>
              <a:rPr lang="en-US" dirty="0" err="1" smtClean="0"/>
              <a:t>thể</a:t>
            </a:r>
            <a:r>
              <a:rPr lang="en-US" dirty="0" smtClean="0"/>
              <a:t> </a:t>
            </a:r>
            <a:r>
              <a:rPr lang="en-US" dirty="0" err="1" smtClean="0"/>
              <a:t>và</a:t>
            </a:r>
            <a:r>
              <a:rPr lang="en-US" dirty="0" smtClean="0"/>
              <a:t> </a:t>
            </a:r>
            <a:r>
              <a:rPr lang="en-US" dirty="0" err="1" smtClean="0"/>
              <a:t>lồng</a:t>
            </a:r>
            <a:r>
              <a:rPr lang="en-US" dirty="0" smtClean="0"/>
              <a:t> </a:t>
            </a:r>
            <a:r>
              <a:rPr lang="en-US" dirty="0" err="1" smtClean="0"/>
              <a:t>ghép</a:t>
            </a:r>
            <a:r>
              <a:rPr lang="en-US" dirty="0" smtClean="0"/>
              <a:t>: </a:t>
            </a:r>
            <a:r>
              <a:rPr lang="en-US" i="1" dirty="0" smtClean="0"/>
              <a:t>OST </a:t>
            </a:r>
            <a:r>
              <a:rPr lang="en-US" i="1" dirty="0" err="1" smtClean="0"/>
              <a:t>là</a:t>
            </a:r>
            <a:r>
              <a:rPr lang="en-US" i="1" dirty="0" smtClean="0"/>
              <a:t> </a:t>
            </a:r>
            <a:r>
              <a:rPr lang="en-US" i="1" dirty="0" err="1" smtClean="0"/>
              <a:t>một</a:t>
            </a:r>
            <a:r>
              <a:rPr lang="en-US" i="1" dirty="0" smtClean="0"/>
              <a:t> </a:t>
            </a:r>
            <a:r>
              <a:rPr lang="en-US" i="1" dirty="0" err="1" smtClean="0"/>
              <a:t>phần</a:t>
            </a:r>
            <a:r>
              <a:rPr lang="en-US" i="1" dirty="0" smtClean="0"/>
              <a:t> </a:t>
            </a:r>
            <a:r>
              <a:rPr lang="en-US" i="1" dirty="0" err="1" smtClean="0"/>
              <a:t>của</a:t>
            </a:r>
            <a:r>
              <a:rPr lang="en-US" i="1" dirty="0" smtClean="0"/>
              <a:t> CTGTH </a:t>
            </a:r>
            <a:r>
              <a:rPr lang="en-US" i="1" dirty="0" err="1" smtClean="0"/>
              <a:t>hoặc</a:t>
            </a:r>
            <a:r>
              <a:rPr lang="en-US" i="1" dirty="0" smtClean="0"/>
              <a:t> </a:t>
            </a:r>
            <a:r>
              <a:rPr lang="en-US" i="1" dirty="0" err="1" smtClean="0"/>
              <a:t>một</a:t>
            </a:r>
            <a:r>
              <a:rPr lang="en-US" i="1" dirty="0" smtClean="0"/>
              <a:t> </a:t>
            </a:r>
            <a:r>
              <a:rPr lang="en-US" i="1" dirty="0" err="1" smtClean="0"/>
              <a:t>gói</a:t>
            </a:r>
            <a:r>
              <a:rPr lang="en-US" i="1" dirty="0" smtClean="0"/>
              <a:t> </a:t>
            </a:r>
            <a:r>
              <a:rPr lang="en-US" i="1" dirty="0" err="1" smtClean="0"/>
              <a:t>dịch</a:t>
            </a:r>
            <a:r>
              <a:rPr lang="en-US" i="1" dirty="0" smtClean="0"/>
              <a:t> </a:t>
            </a:r>
            <a:r>
              <a:rPr lang="en-US" i="1" dirty="0" err="1" smtClean="0"/>
              <a:t>vụ</a:t>
            </a:r>
            <a:r>
              <a:rPr lang="en-US" i="1" dirty="0" smtClean="0"/>
              <a:t> HIV</a:t>
            </a:r>
            <a:r>
              <a:rPr lang="en-US" dirty="0" smtClean="0"/>
              <a:t> ;</a:t>
            </a:r>
          </a:p>
          <a:p>
            <a:pPr marL="514350" indent="-514350">
              <a:buFont typeface="+mj-lt"/>
              <a:buAutoNum type="arabicPeriod"/>
            </a:pPr>
            <a:endParaRPr lang="en-US" dirty="0" smtClean="0"/>
          </a:p>
          <a:p>
            <a:pPr marL="514350" indent="-514350">
              <a:buFont typeface="+mj-lt"/>
              <a:buAutoNum type="arabicPeriod"/>
            </a:pPr>
            <a:r>
              <a:rPr lang="en-US" dirty="0" err="1" smtClean="0"/>
              <a:t>Kết</a:t>
            </a:r>
            <a:r>
              <a:rPr lang="en-US" dirty="0" smtClean="0"/>
              <a:t> </a:t>
            </a:r>
            <a:r>
              <a:rPr lang="en-US" dirty="0" err="1" smtClean="0"/>
              <a:t>nối</a:t>
            </a:r>
            <a:r>
              <a:rPr lang="en-US" dirty="0" smtClean="0"/>
              <a:t> TG </a:t>
            </a:r>
            <a:r>
              <a:rPr lang="en-US" dirty="0" err="1" smtClean="0"/>
              <a:t>và</a:t>
            </a:r>
            <a:r>
              <a:rPr lang="en-US" dirty="0" smtClean="0"/>
              <a:t> </a:t>
            </a:r>
            <a:r>
              <a:rPr lang="en-US" dirty="0" err="1" smtClean="0"/>
              <a:t>cộng</a:t>
            </a:r>
            <a:r>
              <a:rPr lang="en-US" dirty="0" smtClean="0"/>
              <a:t> </a:t>
            </a:r>
            <a:r>
              <a:rPr lang="en-US" dirty="0" err="1" smtClean="0"/>
              <a:t>đồng</a:t>
            </a:r>
            <a:r>
              <a:rPr lang="en-US" dirty="0" smtClean="0"/>
              <a:t>;</a:t>
            </a:r>
          </a:p>
          <a:p>
            <a:pPr marL="514350" indent="-514350">
              <a:buFont typeface="+mj-lt"/>
              <a:buAutoNum type="arabicPeriod"/>
            </a:pPr>
            <a:endParaRPr lang="en-US" dirty="0" smtClean="0"/>
          </a:p>
          <a:p>
            <a:pPr marL="514350" indent="-514350">
              <a:buFont typeface="+mj-lt"/>
              <a:buAutoNum type="arabicPeriod"/>
            </a:pPr>
            <a:r>
              <a:rPr lang="en-US" dirty="0" err="1" smtClean="0"/>
              <a:t>Tiếp</a:t>
            </a:r>
            <a:r>
              <a:rPr lang="en-US" dirty="0" smtClean="0"/>
              <a:t> </a:t>
            </a:r>
            <a:r>
              <a:rPr lang="en-US" dirty="0" err="1" smtClean="0"/>
              <a:t>cận</a:t>
            </a:r>
            <a:r>
              <a:rPr lang="en-US" dirty="0" smtClean="0"/>
              <a:t> y </a:t>
            </a:r>
            <a:r>
              <a:rPr lang="en-US" dirty="0" err="1" smtClean="0"/>
              <a:t>tế</a:t>
            </a:r>
            <a:r>
              <a:rPr lang="en-US" dirty="0" smtClean="0"/>
              <a:t> </a:t>
            </a:r>
            <a:r>
              <a:rPr lang="en-US" dirty="0" err="1" smtClean="0"/>
              <a:t>công</a:t>
            </a:r>
            <a:r>
              <a:rPr lang="en-US" dirty="0" smtClean="0"/>
              <a:t> </a:t>
            </a:r>
            <a:r>
              <a:rPr lang="en-US" dirty="0" err="1" smtClean="0"/>
              <a:t>cộng</a:t>
            </a:r>
            <a:r>
              <a:rPr lang="en-US" dirty="0" smtClean="0"/>
              <a:t> </a:t>
            </a:r>
            <a:r>
              <a:rPr lang="en-US" dirty="0" err="1" smtClean="0"/>
              <a:t>và</a:t>
            </a:r>
            <a:r>
              <a:rPr lang="en-US" dirty="0" smtClean="0"/>
              <a:t> </a:t>
            </a:r>
            <a:r>
              <a:rPr lang="en-US" dirty="0" err="1" smtClean="0"/>
              <a:t>quyền</a:t>
            </a:r>
            <a:r>
              <a:rPr lang="en-US" dirty="0" smtClean="0"/>
              <a:t> con </a:t>
            </a:r>
            <a:r>
              <a:rPr lang="en-US" dirty="0" err="1" smtClean="0"/>
              <a:t>người</a:t>
            </a:r>
            <a:r>
              <a:rPr lang="en-US" dirty="0" smtClean="0"/>
              <a:t> </a:t>
            </a:r>
            <a:r>
              <a:rPr lang="en-US" dirty="0" err="1" smtClean="0"/>
              <a:t>để</a:t>
            </a:r>
            <a:r>
              <a:rPr lang="en-US" dirty="0" smtClean="0"/>
              <a:t> </a:t>
            </a:r>
            <a:r>
              <a:rPr lang="en-US" dirty="0" err="1" smtClean="0"/>
              <a:t>giải</a:t>
            </a:r>
            <a:r>
              <a:rPr lang="en-US" dirty="0" smtClean="0"/>
              <a:t> </a:t>
            </a:r>
            <a:r>
              <a:rPr lang="en-US" dirty="0" err="1" smtClean="0"/>
              <a:t>quyết</a:t>
            </a:r>
            <a:r>
              <a:rPr lang="en-US" dirty="0" smtClean="0"/>
              <a:t> </a:t>
            </a:r>
            <a:r>
              <a:rPr lang="en-US" dirty="0" err="1" smtClean="0"/>
              <a:t>vấn</a:t>
            </a:r>
            <a:r>
              <a:rPr lang="en-US" dirty="0" smtClean="0"/>
              <a:t> </a:t>
            </a:r>
            <a:r>
              <a:rPr lang="en-US" dirty="0" err="1" smtClean="0"/>
              <a:t>đề</a:t>
            </a:r>
            <a:r>
              <a:rPr lang="en-US" dirty="0" smtClean="0"/>
              <a:t> ma </a:t>
            </a:r>
            <a:r>
              <a:rPr lang="en-US" dirty="0" err="1" smtClean="0"/>
              <a:t>túy</a:t>
            </a:r>
            <a:r>
              <a:rPr lang="en-US" dirty="0" smtClean="0"/>
              <a:t> </a:t>
            </a:r>
            <a:r>
              <a:rPr lang="en-US" dirty="0" err="1" smtClean="0"/>
              <a:t>trong</a:t>
            </a:r>
            <a:r>
              <a:rPr lang="en-US" dirty="0" smtClean="0"/>
              <a:t> TG.</a:t>
            </a: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21</a:t>
            </a:fld>
            <a:endParaRPr lang="en-GB" dirty="0">
              <a:solidFill>
                <a:prstClr val="black">
                  <a:tint val="75000"/>
                </a:prstClr>
              </a:solidFill>
            </a:endParaRPr>
          </a:p>
        </p:txBody>
      </p:sp>
    </p:spTree>
    <p:extLst>
      <p:ext uri="{BB962C8B-B14F-4D97-AF65-F5344CB8AC3E}">
        <p14:creationId xmlns:p14="http://schemas.microsoft.com/office/powerpoint/2010/main" val="8119870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Tài</a:t>
            </a:r>
            <a:r>
              <a:rPr lang="en-US" dirty="0" smtClean="0"/>
              <a:t> </a:t>
            </a:r>
            <a:r>
              <a:rPr lang="en-US" dirty="0" err="1" smtClean="0"/>
              <a:t>liệu</a:t>
            </a:r>
            <a:r>
              <a:rPr lang="en-US" dirty="0" smtClean="0"/>
              <a:t> </a:t>
            </a:r>
            <a:r>
              <a:rPr lang="en-US" dirty="0" err="1" smtClean="0"/>
              <a:t>tham</a:t>
            </a:r>
            <a:r>
              <a:rPr lang="en-US" dirty="0" smtClean="0"/>
              <a:t> </a:t>
            </a:r>
            <a:r>
              <a:rPr lang="en-US" dirty="0" err="1" smtClean="0"/>
              <a:t>khảo</a:t>
            </a:r>
            <a:endParaRPr lang="vi-VN" dirty="0"/>
          </a:p>
        </p:txBody>
      </p:sp>
      <p:sp>
        <p:nvSpPr>
          <p:cNvPr id="3" name="Content Placeholder 2"/>
          <p:cNvSpPr>
            <a:spLocks noGrp="1"/>
          </p:cNvSpPr>
          <p:nvPr>
            <p:ph idx="1"/>
          </p:nvPr>
        </p:nvSpPr>
        <p:spPr>
          <a:xfrm>
            <a:off x="611560" y="1340768"/>
            <a:ext cx="8229600" cy="4525963"/>
          </a:xfrm>
        </p:spPr>
        <p:txBody>
          <a:bodyPr>
            <a:normAutofit fontScale="47500" lnSpcReduction="20000"/>
          </a:bodyPr>
          <a:lstStyle/>
          <a:p>
            <a:pPr marL="514350" indent="-514350">
              <a:buFont typeface="+mj-lt"/>
              <a:buAutoNum type="arabicPeriod"/>
            </a:pPr>
            <a:r>
              <a:rPr lang="en-GB" dirty="0" smtClean="0"/>
              <a:t>WHO</a:t>
            </a:r>
            <a:r>
              <a:rPr lang="en-GB" dirty="0"/>
              <a:t>, </a:t>
            </a:r>
            <a:r>
              <a:rPr lang="en-GB" dirty="0" err="1"/>
              <a:t>UNODC</a:t>
            </a:r>
            <a:r>
              <a:rPr lang="en-GB" dirty="0"/>
              <a:t>, </a:t>
            </a:r>
            <a:r>
              <a:rPr lang="en-GB" dirty="0" err="1"/>
              <a:t>UNAIDS</a:t>
            </a:r>
            <a:r>
              <a:rPr lang="en-GB" dirty="0"/>
              <a:t>. Interventions to address HIV in prisons. Evidence for action technical papers. Geneva, WHO, 2007. Available at www.who.int/hiv/pub/prisons/e4a_prisons/en/index.html.</a:t>
            </a:r>
            <a:endParaRPr lang="vi-VN" dirty="0"/>
          </a:p>
          <a:p>
            <a:pPr marL="514350" indent="-514350">
              <a:buFont typeface="+mj-lt"/>
              <a:buAutoNum type="arabicPeriod"/>
            </a:pPr>
            <a:r>
              <a:rPr lang="en-GB" dirty="0" err="1" smtClean="0"/>
              <a:t>UNODC</a:t>
            </a:r>
            <a:r>
              <a:rPr lang="en-GB" dirty="0"/>
              <a:t>, </a:t>
            </a:r>
            <a:r>
              <a:rPr lang="en-GB" dirty="0" err="1"/>
              <a:t>ILO</a:t>
            </a:r>
            <a:r>
              <a:rPr lang="en-GB" dirty="0"/>
              <a:t>, </a:t>
            </a:r>
            <a:r>
              <a:rPr lang="en-GB" dirty="0" err="1"/>
              <a:t>UNDP</a:t>
            </a:r>
            <a:r>
              <a:rPr lang="en-GB" dirty="0"/>
              <a:t>, WHO and </a:t>
            </a:r>
            <a:r>
              <a:rPr lang="en-GB" dirty="0" err="1"/>
              <a:t>UNAIDS</a:t>
            </a:r>
            <a:r>
              <a:rPr lang="en-GB" dirty="0"/>
              <a:t> Policy brief, HIV prevention, treatment and care in prisons and other closed settings: a comprehensive package of interventions. </a:t>
            </a:r>
            <a:r>
              <a:rPr lang="en-GB" dirty="0" smtClean="0">
                <a:hlinkClick r:id="rId2"/>
              </a:rPr>
              <a:t>ttp</a:t>
            </a:r>
            <a:r>
              <a:rPr lang="en-GB" dirty="0">
                <a:hlinkClick r:id="rId2"/>
              </a:rPr>
              <a:t>://www.unodc.org/documents/hiv-aids/HIV_comprehensive_package_prison_2013_eBook.pdf</a:t>
            </a:r>
            <a:endParaRPr lang="vi-VN" dirty="0"/>
          </a:p>
          <a:p>
            <a:pPr marL="514350" indent="-514350">
              <a:buFont typeface="+mj-lt"/>
              <a:buAutoNum type="arabicPeriod"/>
            </a:pPr>
            <a:r>
              <a:rPr lang="en-GB" dirty="0" smtClean="0"/>
              <a:t>United </a:t>
            </a:r>
            <a:r>
              <a:rPr lang="en-GB" dirty="0"/>
              <a:t>Nations Standard Minimum Rules for the Treatment of Prisoners (The Nelson Mandela Rules) - most importantly rule 24</a:t>
            </a:r>
            <a:endParaRPr lang="vi-VN" dirty="0"/>
          </a:p>
          <a:p>
            <a:pPr marL="514350" indent="-514350">
              <a:buFont typeface="+mj-lt"/>
              <a:buAutoNum type="arabicPeriod"/>
            </a:pPr>
            <a:r>
              <a:rPr lang="en-GB" dirty="0">
                <a:hlinkClick r:id="rId3"/>
              </a:rPr>
              <a:t>http://www.un.org/en/ga/search/view_doc.asp?symbol=A/RES/70/175&amp;referer=/english/&amp;</a:t>
            </a:r>
            <a:r>
              <a:rPr lang="en-GB" dirty="0" smtClean="0">
                <a:hlinkClick r:id="rId3"/>
              </a:rPr>
              <a:t>Lang=E</a:t>
            </a:r>
            <a:r>
              <a:rPr lang="en-GB" dirty="0" smtClean="0"/>
              <a:t>Opioid </a:t>
            </a:r>
            <a:r>
              <a:rPr lang="en-GB" dirty="0"/>
              <a:t>Substitution Treatment in Custodial Settings. A Practical Guide </a:t>
            </a:r>
            <a:r>
              <a:rPr lang="en-GB" dirty="0" smtClean="0">
                <a:hlinkClick r:id="rId4"/>
              </a:rPr>
              <a:t>http</a:t>
            </a:r>
            <a:r>
              <a:rPr lang="en-GB" dirty="0">
                <a:hlinkClick r:id="rId4"/>
              </a:rPr>
              <a:t>://www.unodc.org/documents/hiv-aids/OST_in_Custodial_Settings.pdf</a:t>
            </a:r>
            <a:endParaRPr lang="vi-VN" dirty="0"/>
          </a:p>
          <a:p>
            <a:pPr marL="514350" indent="-514350">
              <a:buFont typeface="+mj-lt"/>
              <a:buAutoNum type="arabicPeriod"/>
            </a:pPr>
            <a:r>
              <a:rPr lang="en-GB" dirty="0" err="1" smtClean="0"/>
              <a:t>UNODC</a:t>
            </a:r>
            <a:r>
              <a:rPr lang="en-GB" dirty="0" smtClean="0"/>
              <a:t>-</a:t>
            </a:r>
            <a:r>
              <a:rPr lang="en-GB" dirty="0" err="1" smtClean="0"/>
              <a:t>UNAIDS</a:t>
            </a:r>
            <a:r>
              <a:rPr lang="en-GB" dirty="0" smtClean="0"/>
              <a:t>-WHO </a:t>
            </a:r>
            <a:r>
              <a:rPr lang="en-GB" dirty="0"/>
              <a:t>Framework for HIV AIDS prevention, treatment, and care </a:t>
            </a:r>
            <a:r>
              <a:rPr lang="en-GB" dirty="0" smtClean="0"/>
              <a:t>in</a:t>
            </a:r>
            <a:r>
              <a:rPr lang="vi-VN" dirty="0" smtClean="0"/>
              <a:t> </a:t>
            </a:r>
            <a:r>
              <a:rPr lang="fr-FR" dirty="0" smtClean="0"/>
              <a:t>prison </a:t>
            </a:r>
            <a:r>
              <a:rPr lang="fr-FR" dirty="0"/>
              <a:t>(2006). </a:t>
            </a:r>
            <a:r>
              <a:rPr lang="fr-FR" dirty="0">
                <a:hlinkClick r:id="rId5"/>
              </a:rPr>
              <a:t>http://</a:t>
            </a:r>
            <a:r>
              <a:rPr lang="vi-VN" dirty="0" smtClean="0">
                <a:hlinkClick r:id="rId5"/>
              </a:rPr>
              <a:t>www.who.int/hiv/pub/idu/idu_target_setting_guide.pdf</a:t>
            </a:r>
            <a:r>
              <a:rPr lang="vi-VN" dirty="0" smtClean="0"/>
              <a:t> </a:t>
            </a:r>
          </a:p>
          <a:p>
            <a:pPr marL="514350" indent="-514350">
              <a:buFont typeface="+mj-lt"/>
              <a:buAutoNum type="arabicPeriod"/>
            </a:pPr>
            <a:r>
              <a:rPr lang="en-GB" dirty="0" smtClean="0"/>
              <a:t>The </a:t>
            </a:r>
            <a:r>
              <a:rPr lang="en-GB" dirty="0"/>
              <a:t>Global Statement of Harm Reduction - 2016. https://www.hri.global/files/2016/11/14/GSHR2016_14nov.pdf </a:t>
            </a:r>
            <a:endParaRPr lang="vi-VN" dirty="0"/>
          </a:p>
          <a:p>
            <a:pPr marL="514350" indent="-514350">
              <a:buFont typeface="+mj-lt"/>
              <a:buAutoNum type="arabicPeriod"/>
            </a:pPr>
            <a:r>
              <a:rPr lang="en-GB" dirty="0" smtClean="0"/>
              <a:t>Pont </a:t>
            </a:r>
            <a:r>
              <a:rPr lang="en-GB" dirty="0"/>
              <a:t>S (2014) ‘Global State of Harm Reduction 2014 survey response, 16 June 2014. </a:t>
            </a:r>
            <a:r>
              <a:rPr lang="en-GB" dirty="0" err="1"/>
              <a:t>Médicins</a:t>
            </a:r>
            <a:r>
              <a:rPr lang="en-GB" dirty="0"/>
              <a:t> du Monde (</a:t>
            </a:r>
            <a:r>
              <a:rPr lang="en-GB" dirty="0" err="1"/>
              <a:t>MdM</a:t>
            </a:r>
            <a:r>
              <a:rPr lang="en-GB" dirty="0"/>
              <a:t>) to Harm Reduction International’. Tanzania.</a:t>
            </a:r>
            <a:endParaRPr lang="vi-VN" dirty="0"/>
          </a:p>
          <a:p>
            <a:pPr marL="514350" indent="-514350">
              <a:buFont typeface="+mj-lt"/>
              <a:buAutoNum type="arabicPeriod"/>
            </a:pPr>
            <a:r>
              <a:rPr lang="en-GB" dirty="0" smtClean="0"/>
              <a:t>Global </a:t>
            </a:r>
            <a:r>
              <a:rPr lang="en-GB" dirty="0"/>
              <a:t>AIDS Response </a:t>
            </a:r>
            <a:r>
              <a:rPr lang="en-GB" dirty="0" err="1"/>
              <a:t>Proress</a:t>
            </a:r>
            <a:r>
              <a:rPr lang="en-GB" dirty="0"/>
              <a:t> Report, Malaysia - 2015. </a:t>
            </a:r>
            <a:r>
              <a:rPr lang="en-GB" dirty="0">
                <a:hlinkClick r:id="rId6"/>
              </a:rPr>
              <a:t>http://www.unaids.org/sites/default/files/country/documents/MYS_narrative_report_2015.pdf</a:t>
            </a:r>
            <a:endParaRPr lang="vi-VN" dirty="0"/>
          </a:p>
          <a:p>
            <a:pPr marL="514350" indent="-514350">
              <a:buFont typeface="+mj-lt"/>
              <a:buAutoNum type="arabicPeriod"/>
            </a:pP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22</a:t>
            </a:fld>
            <a:endParaRPr lang="en-GB" dirty="0">
              <a:solidFill>
                <a:prstClr val="black">
                  <a:tint val="75000"/>
                </a:prstClr>
              </a:solidFill>
            </a:endParaRPr>
          </a:p>
        </p:txBody>
      </p:sp>
    </p:spTree>
    <p:extLst>
      <p:ext uri="{BB962C8B-B14F-4D97-AF65-F5344CB8AC3E}">
        <p14:creationId xmlns:p14="http://schemas.microsoft.com/office/powerpoint/2010/main" val="34691815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1680" y="2132856"/>
            <a:ext cx="5040313" cy="14398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6500" b="1" dirty="0" err="1" smtClean="0">
                <a:solidFill>
                  <a:srgbClr val="0070C0"/>
                </a:solidFill>
                <a:latin typeface="Helvetica Neue"/>
              </a:rPr>
              <a:t>Xin</a:t>
            </a:r>
            <a:r>
              <a:rPr lang="en-GB" sz="6500" b="1" dirty="0" smtClean="0">
                <a:solidFill>
                  <a:srgbClr val="0070C0"/>
                </a:solidFill>
                <a:latin typeface="Helvetica Neue"/>
              </a:rPr>
              <a:t> </a:t>
            </a:r>
            <a:r>
              <a:rPr lang="en-GB" sz="6500" b="1" dirty="0" err="1" smtClean="0">
                <a:solidFill>
                  <a:srgbClr val="0070C0"/>
                </a:solidFill>
                <a:latin typeface="Helvetica Neue"/>
              </a:rPr>
              <a:t>cảm</a:t>
            </a:r>
            <a:r>
              <a:rPr lang="en-GB" sz="6500" b="1" dirty="0" smtClean="0">
                <a:solidFill>
                  <a:srgbClr val="0070C0"/>
                </a:solidFill>
                <a:latin typeface="Helvetica Neue"/>
              </a:rPr>
              <a:t> </a:t>
            </a:r>
            <a:r>
              <a:rPr lang="en-GB" sz="6500" b="1" dirty="0" err="1" smtClean="0">
                <a:solidFill>
                  <a:srgbClr val="0070C0"/>
                </a:solidFill>
                <a:latin typeface="Helvetica Neue"/>
              </a:rPr>
              <a:t>ơn</a:t>
            </a:r>
            <a:r>
              <a:rPr lang="en-GB" sz="6500" b="1" dirty="0" smtClean="0">
                <a:solidFill>
                  <a:srgbClr val="0070C0"/>
                </a:solidFill>
                <a:latin typeface="Helvetica Neue"/>
              </a:rPr>
              <a:t>!</a:t>
            </a:r>
            <a:endParaRPr lang="en-GB" sz="6500" b="1" dirty="0">
              <a:solidFill>
                <a:srgbClr val="0070C0"/>
              </a:solidFill>
              <a:latin typeface="Helvetica Neue"/>
            </a:endParaRPr>
          </a:p>
        </p:txBody>
      </p:sp>
    </p:spTree>
    <p:extLst>
      <p:ext uri="{BB962C8B-B14F-4D97-AF65-F5344CB8AC3E}">
        <p14:creationId xmlns:p14="http://schemas.microsoft.com/office/powerpoint/2010/main" val="2993885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38138"/>
          </a:xfrm>
        </p:spPr>
        <p:txBody>
          <a:bodyPr/>
          <a:lstStyle/>
          <a:p>
            <a:r>
              <a:rPr lang="en-GB" b="1" dirty="0" err="1" smtClean="0">
                <a:solidFill>
                  <a:schemeClr val="accent1">
                    <a:lumMod val="75000"/>
                  </a:schemeClr>
                </a:solidFill>
              </a:rPr>
              <a:t>Thực</a:t>
            </a:r>
            <a:r>
              <a:rPr lang="en-GB" b="1" dirty="0" smtClean="0">
                <a:solidFill>
                  <a:schemeClr val="accent1">
                    <a:lumMod val="75000"/>
                  </a:schemeClr>
                </a:solidFill>
              </a:rPr>
              <a:t> </a:t>
            </a:r>
            <a:r>
              <a:rPr lang="en-GB" b="1" dirty="0" err="1" smtClean="0">
                <a:solidFill>
                  <a:schemeClr val="accent1">
                    <a:lumMod val="75000"/>
                  </a:schemeClr>
                </a:solidFill>
              </a:rPr>
              <a:t>tại</a:t>
            </a:r>
            <a:r>
              <a:rPr lang="en-GB" b="1" dirty="0" smtClean="0">
                <a:solidFill>
                  <a:schemeClr val="accent1">
                    <a:lumMod val="75000"/>
                  </a:schemeClr>
                </a:solidFill>
              </a:rPr>
              <a:t> </a:t>
            </a:r>
            <a:r>
              <a:rPr lang="en-GB" b="1" dirty="0" err="1" smtClean="0">
                <a:solidFill>
                  <a:schemeClr val="accent1">
                    <a:lumMod val="75000"/>
                  </a:schemeClr>
                </a:solidFill>
              </a:rPr>
              <a:t>và</a:t>
            </a:r>
            <a:r>
              <a:rPr lang="en-GB" b="1" dirty="0" smtClean="0">
                <a:solidFill>
                  <a:schemeClr val="accent1">
                    <a:lumMod val="75000"/>
                  </a:schemeClr>
                </a:solidFill>
              </a:rPr>
              <a:t> </a:t>
            </a:r>
            <a:r>
              <a:rPr lang="en-GB" b="1" dirty="0" err="1" smtClean="0">
                <a:solidFill>
                  <a:schemeClr val="accent1">
                    <a:lumMod val="75000"/>
                  </a:schemeClr>
                </a:solidFill>
              </a:rPr>
              <a:t>các</a:t>
            </a:r>
            <a:r>
              <a:rPr lang="en-GB" b="1" dirty="0" smtClean="0">
                <a:solidFill>
                  <a:schemeClr val="accent1">
                    <a:lumMod val="75000"/>
                  </a:schemeClr>
                </a:solidFill>
              </a:rPr>
              <a:t> </a:t>
            </a:r>
            <a:r>
              <a:rPr lang="en-GB" b="1" smtClean="0">
                <a:solidFill>
                  <a:schemeClr val="accent1">
                    <a:lumMod val="75000"/>
                  </a:schemeClr>
                </a:solidFill>
              </a:rPr>
              <a:t>số</a:t>
            </a:r>
            <a:r>
              <a:rPr lang="en-GB" b="1" dirty="0" smtClean="0">
                <a:solidFill>
                  <a:schemeClr val="accent1">
                    <a:lumMod val="75000"/>
                  </a:schemeClr>
                </a:solidFill>
              </a:rPr>
              <a:t> </a:t>
            </a:r>
            <a:r>
              <a:rPr lang="en-GB" b="1" dirty="0" err="1" smtClean="0">
                <a:solidFill>
                  <a:schemeClr val="accent1">
                    <a:lumMod val="75000"/>
                  </a:schemeClr>
                </a:solidFill>
              </a:rPr>
              <a:t>liệu</a:t>
            </a:r>
            <a:endParaRPr lang="en-GB" b="1" dirty="0">
              <a:solidFill>
                <a:schemeClr val="accent1">
                  <a:lumMod val="75000"/>
                </a:schemeClr>
              </a:solidFill>
            </a:endParaRPr>
          </a:p>
        </p:txBody>
      </p:sp>
      <p:sp>
        <p:nvSpPr>
          <p:cNvPr id="3" name="Content Placeholder 2"/>
          <p:cNvSpPr>
            <a:spLocks noGrp="1"/>
          </p:cNvSpPr>
          <p:nvPr>
            <p:ph idx="1"/>
          </p:nvPr>
        </p:nvSpPr>
        <p:spPr>
          <a:xfrm>
            <a:off x="179512" y="1556793"/>
            <a:ext cx="8964488" cy="4392488"/>
          </a:xfrm>
        </p:spPr>
        <p:txBody>
          <a:bodyPr>
            <a:normAutofit/>
          </a:bodyPr>
          <a:lstStyle/>
          <a:p>
            <a:r>
              <a:rPr lang="en-GB" b="1" dirty="0">
                <a:solidFill>
                  <a:schemeClr val="accent1">
                    <a:lumMod val="50000"/>
                  </a:schemeClr>
                </a:solidFill>
              </a:rPr>
              <a:t>30 </a:t>
            </a:r>
            <a:r>
              <a:rPr lang="en-GB" b="1" dirty="0" err="1" smtClean="0">
                <a:solidFill>
                  <a:schemeClr val="accent1">
                    <a:lumMod val="50000"/>
                  </a:schemeClr>
                </a:solidFill>
              </a:rPr>
              <a:t>triệu</a:t>
            </a:r>
            <a:r>
              <a:rPr lang="en-GB" b="1" dirty="0" smtClean="0">
                <a:solidFill>
                  <a:schemeClr val="accent1">
                    <a:lumMod val="50000"/>
                  </a:schemeClr>
                </a:solidFill>
              </a:rPr>
              <a:t> </a:t>
            </a:r>
            <a:r>
              <a:rPr lang="en-GB" b="1" dirty="0" err="1" smtClean="0">
                <a:solidFill>
                  <a:schemeClr val="accent1">
                    <a:lumMod val="50000"/>
                  </a:schemeClr>
                </a:solidFill>
              </a:rPr>
              <a:t>người</a:t>
            </a:r>
            <a:r>
              <a:rPr lang="en-GB" b="1" dirty="0" smtClean="0">
                <a:solidFill>
                  <a:schemeClr val="accent1">
                    <a:lumMod val="50000"/>
                  </a:schemeClr>
                </a:solidFill>
              </a:rPr>
              <a:t> </a:t>
            </a:r>
            <a:r>
              <a:rPr lang="en-GB" b="1" dirty="0" err="1" smtClean="0">
                <a:solidFill>
                  <a:schemeClr val="accent1">
                    <a:lumMod val="50000"/>
                  </a:schemeClr>
                </a:solidFill>
              </a:rPr>
              <a:t>giam</a:t>
            </a:r>
            <a:r>
              <a:rPr lang="en-GB" b="1" dirty="0" smtClean="0">
                <a:solidFill>
                  <a:schemeClr val="accent1">
                    <a:lumMod val="50000"/>
                  </a:schemeClr>
                </a:solidFill>
              </a:rPr>
              <a:t> </a:t>
            </a:r>
            <a:r>
              <a:rPr lang="en-GB" b="1" dirty="0" err="1" smtClean="0">
                <a:solidFill>
                  <a:schemeClr val="accent1">
                    <a:lumMod val="50000"/>
                  </a:schemeClr>
                </a:solidFill>
              </a:rPr>
              <a:t>giữ</a:t>
            </a:r>
            <a:r>
              <a:rPr lang="en-GB" dirty="0" smtClean="0">
                <a:solidFill>
                  <a:schemeClr val="accent1">
                    <a:lumMod val="50000"/>
                  </a:schemeClr>
                </a:solidFill>
              </a:rPr>
              <a:t>/</a:t>
            </a:r>
            <a:r>
              <a:rPr lang="en-GB" dirty="0" err="1" smtClean="0">
                <a:solidFill>
                  <a:schemeClr val="accent1">
                    <a:lumMod val="50000"/>
                  </a:schemeClr>
                </a:solidFill>
              </a:rPr>
              <a:t>năm</a:t>
            </a:r>
            <a:r>
              <a:rPr lang="en-GB" dirty="0" smtClean="0">
                <a:solidFill>
                  <a:schemeClr val="accent1">
                    <a:lumMod val="50000"/>
                  </a:schemeClr>
                </a:solidFill>
              </a:rPr>
              <a:t> - </a:t>
            </a:r>
            <a:r>
              <a:rPr lang="en-GB" b="1" dirty="0" smtClean="0">
                <a:solidFill>
                  <a:schemeClr val="accent1">
                    <a:lumMod val="50000"/>
                  </a:schemeClr>
                </a:solidFill>
              </a:rPr>
              <a:t>10.4 </a:t>
            </a:r>
            <a:r>
              <a:rPr lang="en-GB" b="1" dirty="0" err="1" smtClean="0">
                <a:solidFill>
                  <a:schemeClr val="accent1">
                    <a:lumMod val="50000"/>
                  </a:schemeClr>
                </a:solidFill>
              </a:rPr>
              <a:t>triệu</a:t>
            </a:r>
            <a:r>
              <a:rPr lang="en-GB" b="1" dirty="0" smtClean="0">
                <a:solidFill>
                  <a:schemeClr val="accent1">
                    <a:lumMod val="50000"/>
                  </a:schemeClr>
                </a:solidFill>
              </a:rPr>
              <a:t> </a:t>
            </a:r>
            <a:r>
              <a:rPr lang="en-GB" dirty="0" err="1" smtClean="0">
                <a:solidFill>
                  <a:schemeClr val="accent1">
                    <a:lumMod val="50000"/>
                  </a:schemeClr>
                </a:solidFill>
              </a:rPr>
              <a:t>bị</a:t>
            </a:r>
            <a:r>
              <a:rPr lang="en-GB" dirty="0" smtClean="0">
                <a:solidFill>
                  <a:schemeClr val="accent1">
                    <a:lumMod val="50000"/>
                  </a:schemeClr>
                </a:solidFill>
              </a:rPr>
              <a:t> </a:t>
            </a:r>
            <a:r>
              <a:rPr lang="en-GB" dirty="0" err="1" smtClean="0">
                <a:solidFill>
                  <a:schemeClr val="accent1">
                    <a:lumMod val="50000"/>
                  </a:schemeClr>
                </a:solidFill>
              </a:rPr>
              <a:t>giam</a:t>
            </a:r>
            <a:r>
              <a:rPr lang="en-GB" dirty="0" smtClean="0">
                <a:solidFill>
                  <a:schemeClr val="accent1">
                    <a:lumMod val="50000"/>
                  </a:schemeClr>
                </a:solidFill>
              </a:rPr>
              <a:t> </a:t>
            </a:r>
            <a:r>
              <a:rPr lang="en-GB" dirty="0" err="1" smtClean="0">
                <a:solidFill>
                  <a:schemeClr val="accent1">
                    <a:lumMod val="50000"/>
                  </a:schemeClr>
                </a:solidFill>
              </a:rPr>
              <a:t>giữ</a:t>
            </a:r>
            <a:r>
              <a:rPr lang="en-GB" dirty="0" smtClean="0">
                <a:solidFill>
                  <a:schemeClr val="accent1">
                    <a:lumMod val="50000"/>
                  </a:schemeClr>
                </a:solidFill>
              </a:rPr>
              <a:t> </a:t>
            </a:r>
            <a:r>
              <a:rPr lang="en-GB" dirty="0" err="1" smtClean="0">
                <a:solidFill>
                  <a:schemeClr val="accent1">
                    <a:lumMod val="50000"/>
                  </a:schemeClr>
                </a:solidFill>
              </a:rPr>
              <a:t>tại</a:t>
            </a:r>
            <a:r>
              <a:rPr lang="en-GB" dirty="0" smtClean="0">
                <a:solidFill>
                  <a:schemeClr val="accent1">
                    <a:lumMod val="50000"/>
                  </a:schemeClr>
                </a:solidFill>
              </a:rPr>
              <a:t> </a:t>
            </a:r>
            <a:r>
              <a:rPr lang="en-GB" dirty="0" err="1" smtClean="0">
                <a:solidFill>
                  <a:schemeClr val="accent1">
                    <a:lumMod val="50000"/>
                  </a:schemeClr>
                </a:solidFill>
              </a:rPr>
              <a:t>một</a:t>
            </a:r>
            <a:r>
              <a:rPr lang="en-GB" dirty="0" smtClean="0">
                <a:solidFill>
                  <a:schemeClr val="accent1">
                    <a:lumMod val="50000"/>
                  </a:schemeClr>
                </a:solidFill>
              </a:rPr>
              <a:t> </a:t>
            </a:r>
            <a:r>
              <a:rPr lang="en-GB" dirty="0" err="1" smtClean="0">
                <a:solidFill>
                  <a:schemeClr val="accent1">
                    <a:lumMod val="50000"/>
                  </a:schemeClr>
                </a:solidFill>
              </a:rPr>
              <a:t>thời</a:t>
            </a:r>
            <a:r>
              <a:rPr lang="en-GB" dirty="0" smtClean="0">
                <a:solidFill>
                  <a:schemeClr val="accent1">
                    <a:lumMod val="50000"/>
                  </a:schemeClr>
                </a:solidFill>
              </a:rPr>
              <a:t> </a:t>
            </a:r>
            <a:r>
              <a:rPr lang="en-GB" dirty="0" err="1" smtClean="0">
                <a:solidFill>
                  <a:schemeClr val="accent1">
                    <a:lumMod val="50000"/>
                  </a:schemeClr>
                </a:solidFill>
              </a:rPr>
              <a:t>điểm</a:t>
            </a:r>
            <a:r>
              <a:rPr lang="en-GB" dirty="0" smtClean="0">
                <a:solidFill>
                  <a:schemeClr val="accent1">
                    <a:lumMod val="50000"/>
                  </a:schemeClr>
                </a:solidFill>
              </a:rPr>
              <a:t> </a:t>
            </a:r>
            <a:r>
              <a:rPr lang="en-GB" dirty="0" err="1" smtClean="0">
                <a:solidFill>
                  <a:schemeClr val="accent1">
                    <a:lumMod val="50000"/>
                  </a:schemeClr>
                </a:solidFill>
              </a:rPr>
              <a:t>bất</a:t>
            </a:r>
            <a:r>
              <a:rPr lang="en-GB" dirty="0" smtClean="0">
                <a:solidFill>
                  <a:schemeClr val="accent1">
                    <a:lumMod val="50000"/>
                  </a:schemeClr>
                </a:solidFill>
              </a:rPr>
              <a:t> </a:t>
            </a:r>
            <a:r>
              <a:rPr lang="en-GB" dirty="0" err="1" smtClean="0">
                <a:solidFill>
                  <a:schemeClr val="accent1">
                    <a:lumMod val="50000"/>
                  </a:schemeClr>
                </a:solidFill>
              </a:rPr>
              <a:t>kỳ</a:t>
            </a:r>
            <a:endParaRPr lang="en-GB" dirty="0">
              <a:solidFill>
                <a:schemeClr val="accent1">
                  <a:lumMod val="50000"/>
                </a:schemeClr>
              </a:solidFill>
            </a:endParaRPr>
          </a:p>
          <a:p>
            <a:r>
              <a:rPr lang="en-GB" b="1" dirty="0" err="1" smtClean="0">
                <a:solidFill>
                  <a:schemeClr val="accent1">
                    <a:lumMod val="50000"/>
                  </a:schemeClr>
                </a:solidFill>
              </a:rPr>
              <a:t>Người</a:t>
            </a:r>
            <a:r>
              <a:rPr lang="en-GB" b="1" dirty="0" smtClean="0">
                <a:solidFill>
                  <a:schemeClr val="accent1">
                    <a:lumMod val="50000"/>
                  </a:schemeClr>
                </a:solidFill>
              </a:rPr>
              <a:t> SDMT </a:t>
            </a:r>
            <a:r>
              <a:rPr lang="en-GB" dirty="0" err="1" smtClean="0">
                <a:solidFill>
                  <a:schemeClr val="accent1">
                    <a:lumMod val="50000"/>
                  </a:schemeClr>
                </a:solidFill>
              </a:rPr>
              <a:t>có</a:t>
            </a:r>
            <a:r>
              <a:rPr lang="en-GB" dirty="0" smtClean="0">
                <a:solidFill>
                  <a:schemeClr val="accent1">
                    <a:lumMod val="50000"/>
                  </a:schemeClr>
                </a:solidFill>
              </a:rPr>
              <a:t> </a:t>
            </a:r>
            <a:r>
              <a:rPr lang="en-GB" dirty="0" err="1" smtClean="0">
                <a:solidFill>
                  <a:schemeClr val="accent1">
                    <a:lumMod val="50000"/>
                  </a:schemeClr>
                </a:solidFill>
              </a:rPr>
              <a:t>thể</a:t>
            </a:r>
            <a:r>
              <a:rPr lang="en-GB" dirty="0" smtClean="0">
                <a:solidFill>
                  <a:schemeClr val="accent1">
                    <a:lumMod val="50000"/>
                  </a:schemeClr>
                </a:solidFill>
              </a:rPr>
              <a:t> </a:t>
            </a:r>
            <a:r>
              <a:rPr lang="en-GB" dirty="0" err="1" smtClean="0">
                <a:solidFill>
                  <a:schemeClr val="accent1">
                    <a:lumMod val="50000"/>
                  </a:schemeClr>
                </a:solidFill>
              </a:rPr>
              <a:t>chiếm</a:t>
            </a:r>
            <a:r>
              <a:rPr lang="en-GB" dirty="0" smtClean="0">
                <a:solidFill>
                  <a:schemeClr val="accent1">
                    <a:lumMod val="50000"/>
                  </a:schemeClr>
                </a:solidFill>
              </a:rPr>
              <a:t> </a:t>
            </a:r>
            <a:r>
              <a:rPr lang="en-GB" dirty="0" err="1" smtClean="0">
                <a:solidFill>
                  <a:schemeClr val="accent1">
                    <a:lumMod val="50000"/>
                  </a:schemeClr>
                </a:solidFill>
              </a:rPr>
              <a:t>tới</a:t>
            </a:r>
            <a:r>
              <a:rPr lang="en-GB" dirty="0" smtClean="0">
                <a:solidFill>
                  <a:schemeClr val="accent1">
                    <a:lumMod val="50000"/>
                  </a:schemeClr>
                </a:solidFill>
              </a:rPr>
              <a:t> 50% </a:t>
            </a:r>
            <a:r>
              <a:rPr lang="en-GB" dirty="0" err="1" smtClean="0">
                <a:solidFill>
                  <a:schemeClr val="accent1">
                    <a:lumMod val="50000"/>
                  </a:schemeClr>
                </a:solidFill>
              </a:rPr>
              <a:t>quần</a:t>
            </a:r>
            <a:r>
              <a:rPr lang="en-GB" dirty="0" smtClean="0">
                <a:solidFill>
                  <a:schemeClr val="accent1">
                    <a:lumMod val="50000"/>
                  </a:schemeClr>
                </a:solidFill>
              </a:rPr>
              <a:t> </a:t>
            </a:r>
            <a:r>
              <a:rPr lang="en-GB" dirty="0" err="1" smtClean="0">
                <a:solidFill>
                  <a:schemeClr val="accent1">
                    <a:lumMod val="50000"/>
                  </a:schemeClr>
                </a:solidFill>
              </a:rPr>
              <a:t>thể</a:t>
            </a:r>
            <a:r>
              <a:rPr lang="en-GB" dirty="0" smtClean="0">
                <a:solidFill>
                  <a:schemeClr val="accent1">
                    <a:lumMod val="50000"/>
                  </a:schemeClr>
                </a:solidFill>
              </a:rPr>
              <a:t> </a:t>
            </a:r>
            <a:r>
              <a:rPr lang="en-GB" dirty="0" err="1" smtClean="0">
                <a:solidFill>
                  <a:schemeClr val="accent1">
                    <a:lumMod val="50000"/>
                  </a:schemeClr>
                </a:solidFill>
              </a:rPr>
              <a:t>phạm</a:t>
            </a:r>
            <a:r>
              <a:rPr lang="en-GB" dirty="0" smtClean="0">
                <a:solidFill>
                  <a:schemeClr val="accent1">
                    <a:lumMod val="50000"/>
                  </a:schemeClr>
                </a:solidFill>
              </a:rPr>
              <a:t> </a:t>
            </a:r>
            <a:r>
              <a:rPr lang="en-GB" dirty="0" err="1" smtClean="0">
                <a:solidFill>
                  <a:schemeClr val="accent1">
                    <a:lumMod val="50000"/>
                  </a:schemeClr>
                </a:solidFill>
              </a:rPr>
              <a:t>nhân</a:t>
            </a:r>
            <a:endParaRPr lang="en-GB" dirty="0">
              <a:solidFill>
                <a:schemeClr val="accent1">
                  <a:lumMod val="50000"/>
                </a:schemeClr>
              </a:solidFill>
            </a:endParaRPr>
          </a:p>
          <a:p>
            <a:r>
              <a:rPr lang="en-GB" b="1" dirty="0" err="1" smtClean="0">
                <a:solidFill>
                  <a:schemeClr val="accent1">
                    <a:lumMod val="50000"/>
                  </a:schemeClr>
                </a:solidFill>
              </a:rPr>
              <a:t>Nhóm</a:t>
            </a:r>
            <a:r>
              <a:rPr lang="en-GB" b="1" dirty="0" smtClean="0">
                <a:solidFill>
                  <a:schemeClr val="accent1">
                    <a:lumMod val="50000"/>
                  </a:schemeClr>
                </a:solidFill>
              </a:rPr>
              <a:t> </a:t>
            </a:r>
            <a:r>
              <a:rPr lang="en-GB" b="1" dirty="0" err="1" smtClean="0">
                <a:solidFill>
                  <a:schemeClr val="accent1">
                    <a:lumMod val="50000"/>
                  </a:schemeClr>
                </a:solidFill>
              </a:rPr>
              <a:t>quần</a:t>
            </a:r>
            <a:r>
              <a:rPr lang="en-GB" b="1" dirty="0" smtClean="0">
                <a:solidFill>
                  <a:schemeClr val="accent1">
                    <a:lumMod val="50000"/>
                  </a:schemeClr>
                </a:solidFill>
              </a:rPr>
              <a:t> </a:t>
            </a:r>
            <a:r>
              <a:rPr lang="en-GB" b="1" dirty="0" err="1" smtClean="0">
                <a:solidFill>
                  <a:schemeClr val="accent1">
                    <a:lumMod val="50000"/>
                  </a:schemeClr>
                </a:solidFill>
              </a:rPr>
              <a:t>thể</a:t>
            </a:r>
            <a:r>
              <a:rPr lang="en-GB" b="1" dirty="0" smtClean="0">
                <a:solidFill>
                  <a:schemeClr val="accent1">
                    <a:lumMod val="50000"/>
                  </a:schemeClr>
                </a:solidFill>
              </a:rPr>
              <a:t> </a:t>
            </a:r>
            <a:r>
              <a:rPr lang="en-GB" b="1" dirty="0" err="1" smtClean="0">
                <a:solidFill>
                  <a:schemeClr val="accent1">
                    <a:lumMod val="50000"/>
                  </a:schemeClr>
                </a:solidFill>
              </a:rPr>
              <a:t>đích</a:t>
            </a:r>
            <a:endParaRPr lang="en-GB" b="1" dirty="0" smtClean="0">
              <a:solidFill>
                <a:schemeClr val="accent1">
                  <a:lumMod val="50000"/>
                </a:schemeClr>
              </a:solidFill>
            </a:endParaRPr>
          </a:p>
          <a:p>
            <a:pPr>
              <a:buNone/>
            </a:pPr>
            <a:r>
              <a:rPr lang="en-GB" smtClean="0">
                <a:solidFill>
                  <a:schemeClr val="accent1">
                    <a:lumMod val="50000"/>
                  </a:schemeClr>
                </a:solidFill>
              </a:rPr>
              <a:t> </a:t>
            </a:r>
            <a:r>
              <a:rPr lang="en-GB" smtClean="0">
                <a:solidFill>
                  <a:schemeClr val="accent1">
                    <a:lumMod val="50000"/>
                  </a:schemeClr>
                </a:solidFill>
              </a:rPr>
              <a:t>chiếm </a:t>
            </a:r>
            <a:r>
              <a:rPr lang="en-GB" dirty="0" err="1" smtClean="0">
                <a:solidFill>
                  <a:schemeClr val="accent1">
                    <a:lumMod val="50000"/>
                  </a:schemeClr>
                </a:solidFill>
              </a:rPr>
              <a:t>tỷ</a:t>
            </a:r>
            <a:r>
              <a:rPr lang="en-GB" dirty="0" smtClean="0">
                <a:solidFill>
                  <a:schemeClr val="accent1">
                    <a:lumMod val="50000"/>
                  </a:schemeClr>
                </a:solidFill>
              </a:rPr>
              <a:t> </a:t>
            </a:r>
            <a:r>
              <a:rPr lang="en-GB" dirty="0" err="1" smtClean="0">
                <a:solidFill>
                  <a:schemeClr val="accent1">
                    <a:lumMod val="50000"/>
                  </a:schemeClr>
                </a:solidFill>
              </a:rPr>
              <a:t>lệ</a:t>
            </a:r>
            <a:r>
              <a:rPr lang="en-GB" dirty="0" smtClean="0">
                <a:solidFill>
                  <a:schemeClr val="accent1">
                    <a:lumMod val="50000"/>
                  </a:schemeClr>
                </a:solidFill>
              </a:rPr>
              <a:t> </a:t>
            </a:r>
            <a:r>
              <a:rPr lang="en-GB" dirty="0" err="1" smtClean="0">
                <a:solidFill>
                  <a:schemeClr val="accent1">
                    <a:lumMod val="50000"/>
                  </a:schemeClr>
                </a:solidFill>
              </a:rPr>
              <a:t>cao</a:t>
            </a:r>
            <a:endParaRPr lang="en-GB" b="1" dirty="0">
              <a:solidFill>
                <a:schemeClr val="accent1">
                  <a:lumMod val="50000"/>
                </a:schemeClr>
              </a:solidFill>
            </a:endParaRPr>
          </a:p>
          <a:p>
            <a:r>
              <a:rPr lang="en-GB" b="1" dirty="0" smtClean="0">
                <a:solidFill>
                  <a:schemeClr val="accent1">
                    <a:lumMod val="50000"/>
                  </a:schemeClr>
                </a:solidFill>
              </a:rPr>
              <a:t>Nam </a:t>
            </a:r>
            <a:r>
              <a:rPr lang="en-GB" b="1" dirty="0" err="1" smtClean="0">
                <a:solidFill>
                  <a:schemeClr val="accent1">
                    <a:lumMod val="50000"/>
                  </a:schemeClr>
                </a:solidFill>
              </a:rPr>
              <a:t>giới</a:t>
            </a:r>
            <a:r>
              <a:rPr lang="en-GB" dirty="0" smtClean="0">
                <a:solidFill>
                  <a:schemeClr val="accent1">
                    <a:lumMod val="50000"/>
                  </a:schemeClr>
                </a:solidFill>
              </a:rPr>
              <a:t> </a:t>
            </a:r>
            <a:r>
              <a:rPr lang="en-GB" dirty="0" err="1" smtClean="0">
                <a:solidFill>
                  <a:schemeClr val="accent1">
                    <a:lumMod val="50000"/>
                  </a:schemeClr>
                </a:solidFill>
              </a:rPr>
              <a:t>chiếm</a:t>
            </a:r>
            <a:r>
              <a:rPr lang="en-GB" dirty="0" smtClean="0">
                <a:solidFill>
                  <a:schemeClr val="accent1">
                    <a:lumMod val="50000"/>
                  </a:schemeClr>
                </a:solidFill>
              </a:rPr>
              <a:t> </a:t>
            </a:r>
            <a:r>
              <a:rPr lang="en-GB" dirty="0" err="1" smtClean="0">
                <a:solidFill>
                  <a:schemeClr val="accent1">
                    <a:lumMod val="50000"/>
                  </a:schemeClr>
                </a:solidFill>
              </a:rPr>
              <a:t>đa</a:t>
            </a:r>
            <a:r>
              <a:rPr lang="en-GB" dirty="0" smtClean="0">
                <a:solidFill>
                  <a:schemeClr val="accent1">
                    <a:lumMod val="50000"/>
                  </a:schemeClr>
                </a:solidFill>
              </a:rPr>
              <a:t> </a:t>
            </a:r>
            <a:r>
              <a:rPr lang="en-GB" dirty="0" err="1" smtClean="0">
                <a:solidFill>
                  <a:schemeClr val="accent1">
                    <a:lumMod val="50000"/>
                  </a:schemeClr>
                </a:solidFill>
              </a:rPr>
              <a:t>số</a:t>
            </a:r>
            <a:endParaRPr lang="en-GB" b="1" dirty="0">
              <a:solidFill>
                <a:srgbClr val="254061"/>
              </a:solidFill>
            </a:endParaRPr>
          </a:p>
          <a:p>
            <a:endParaRPr lang="en-GB"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53933" y="3068960"/>
            <a:ext cx="4893766" cy="2898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z="2800" dirty="0" smtClean="0">
                <a:solidFill>
                  <a:prstClr val="black">
                    <a:tint val="75000"/>
                  </a:prstClr>
                </a:solidFill>
              </a:rPr>
              <a:t>2</a:t>
            </a:r>
            <a:endParaRPr lang="en-GB" sz="2800"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3</a:t>
            </a:fld>
            <a:endParaRPr lang="en-GB" dirty="0">
              <a:solidFill>
                <a:prstClr val="black">
                  <a:tint val="75000"/>
                </a:prstClr>
              </a:solidFill>
            </a:endParaRPr>
          </a:p>
        </p:txBody>
      </p:sp>
    </p:spTree>
    <p:extLst>
      <p:ext uri="{BB962C8B-B14F-4D97-AF65-F5344CB8AC3E}">
        <p14:creationId xmlns:p14="http://schemas.microsoft.com/office/powerpoint/2010/main" val="29125084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solidFill>
                  <a:srgbClr val="006699"/>
                </a:solidFill>
                <a:latin typeface="Arial" panose="020B0604020202020204" pitchFamily="34" charset="0"/>
                <a:cs typeface="Arial" panose="020B0604020202020204" pitchFamily="34" charset="0"/>
              </a:rPr>
              <a:t>HIV, </a:t>
            </a:r>
            <a:r>
              <a:rPr lang="en-GB" b="1" dirty="0" smtClean="0">
                <a:solidFill>
                  <a:srgbClr val="006699"/>
                </a:solidFill>
                <a:latin typeface="Arial" panose="020B0604020202020204" pitchFamily="34" charset="0"/>
                <a:cs typeface="Arial" panose="020B0604020202020204" pitchFamily="34" charset="0"/>
              </a:rPr>
              <a:t>VG B, C </a:t>
            </a:r>
            <a:r>
              <a:rPr lang="en-GB" b="1" dirty="0" err="1" smtClean="0">
                <a:solidFill>
                  <a:srgbClr val="006699"/>
                </a:solidFill>
                <a:latin typeface="Arial" panose="020B0604020202020204" pitchFamily="34" charset="0"/>
                <a:cs typeface="Arial" panose="020B0604020202020204" pitchFamily="34" charset="0"/>
              </a:rPr>
              <a:t>và</a:t>
            </a:r>
            <a:r>
              <a:rPr lang="en-GB" b="1" dirty="0" smtClean="0">
                <a:solidFill>
                  <a:srgbClr val="006699"/>
                </a:solidFill>
                <a:latin typeface="Arial" panose="020B0604020202020204" pitchFamily="34" charset="0"/>
                <a:cs typeface="Arial" panose="020B0604020202020204" pitchFamily="34" charset="0"/>
              </a:rPr>
              <a:t> Lao </a:t>
            </a:r>
            <a:r>
              <a:rPr lang="en-GB" b="1" dirty="0" err="1" smtClean="0">
                <a:solidFill>
                  <a:srgbClr val="006699"/>
                </a:solidFill>
                <a:latin typeface="Arial" panose="020B0604020202020204" pitchFamily="34" charset="0"/>
                <a:cs typeface="Arial" panose="020B0604020202020204" pitchFamily="34" charset="0"/>
              </a:rPr>
              <a:t>trong</a:t>
            </a:r>
            <a:r>
              <a:rPr lang="en-GB" b="1" dirty="0" smtClean="0">
                <a:solidFill>
                  <a:srgbClr val="006699"/>
                </a:solidFill>
                <a:latin typeface="Arial" panose="020B0604020202020204" pitchFamily="34" charset="0"/>
                <a:cs typeface="Arial" panose="020B0604020202020204" pitchFamily="34" charset="0"/>
              </a:rPr>
              <a:t> TG</a:t>
            </a:r>
            <a:endParaRPr lang="en-GB" dirty="0"/>
          </a:p>
        </p:txBody>
      </p:sp>
      <p:sp>
        <p:nvSpPr>
          <p:cNvPr id="3" name="Content Placeholder 2"/>
          <p:cNvSpPr>
            <a:spLocks noGrp="1"/>
          </p:cNvSpPr>
          <p:nvPr>
            <p:ph idx="1"/>
          </p:nvPr>
        </p:nvSpPr>
        <p:spPr>
          <a:xfrm>
            <a:off x="-1" y="1844824"/>
            <a:ext cx="5148065" cy="4525963"/>
          </a:xfrm>
        </p:spPr>
        <p:txBody>
          <a:bodyPr>
            <a:normAutofit fontScale="85000" lnSpcReduction="10000"/>
          </a:bodyPr>
          <a:lstStyle/>
          <a:p>
            <a:r>
              <a:rPr lang="en-GB" dirty="0" err="1" smtClean="0">
                <a:solidFill>
                  <a:schemeClr val="accent1">
                    <a:lumMod val="50000"/>
                  </a:schemeClr>
                </a:solidFill>
              </a:rPr>
              <a:t>Tỷ</a:t>
            </a:r>
            <a:r>
              <a:rPr lang="en-GB" dirty="0" smtClean="0">
                <a:solidFill>
                  <a:schemeClr val="accent1">
                    <a:lumMod val="50000"/>
                  </a:schemeClr>
                </a:solidFill>
              </a:rPr>
              <a:t> </a:t>
            </a:r>
            <a:r>
              <a:rPr lang="en-GB" dirty="0" err="1" smtClean="0">
                <a:solidFill>
                  <a:schemeClr val="accent1">
                    <a:lumMod val="50000"/>
                  </a:schemeClr>
                </a:solidFill>
              </a:rPr>
              <a:t>lệ</a:t>
            </a:r>
            <a:r>
              <a:rPr lang="en-GB" dirty="0" smtClean="0">
                <a:solidFill>
                  <a:schemeClr val="accent1">
                    <a:lumMod val="50000"/>
                  </a:schemeClr>
                </a:solidFill>
              </a:rPr>
              <a:t> </a:t>
            </a:r>
            <a:r>
              <a:rPr lang="en-GB" dirty="0" err="1" smtClean="0">
                <a:solidFill>
                  <a:schemeClr val="accent1">
                    <a:lumMod val="50000"/>
                  </a:schemeClr>
                </a:solidFill>
              </a:rPr>
              <a:t>hiện</a:t>
            </a:r>
            <a:r>
              <a:rPr lang="en-GB" dirty="0" smtClean="0">
                <a:solidFill>
                  <a:schemeClr val="accent1">
                    <a:lumMod val="50000"/>
                  </a:schemeClr>
                </a:solidFill>
              </a:rPr>
              <a:t> </a:t>
            </a:r>
            <a:r>
              <a:rPr lang="en-GB" dirty="0" err="1" smtClean="0">
                <a:solidFill>
                  <a:schemeClr val="accent1">
                    <a:lumMod val="50000"/>
                  </a:schemeClr>
                </a:solidFill>
              </a:rPr>
              <a:t>mắc</a:t>
            </a:r>
            <a:r>
              <a:rPr lang="en-GB" dirty="0" smtClean="0">
                <a:solidFill>
                  <a:schemeClr val="accent1">
                    <a:lumMod val="50000"/>
                  </a:schemeClr>
                </a:solidFill>
              </a:rPr>
              <a:t> </a:t>
            </a:r>
            <a:r>
              <a:rPr lang="en-GB" dirty="0" err="1" smtClean="0">
                <a:solidFill>
                  <a:schemeClr val="accent1">
                    <a:lumMod val="50000"/>
                  </a:schemeClr>
                </a:solidFill>
              </a:rPr>
              <a:t>của</a:t>
            </a:r>
            <a:r>
              <a:rPr lang="en-GB" dirty="0" smtClean="0">
                <a:solidFill>
                  <a:schemeClr val="accent1">
                    <a:lumMod val="50000"/>
                  </a:schemeClr>
                </a:solidFill>
              </a:rPr>
              <a:t> HIV, VGB, C </a:t>
            </a:r>
            <a:r>
              <a:rPr lang="en-GB" dirty="0" err="1" smtClean="0">
                <a:solidFill>
                  <a:schemeClr val="accent1">
                    <a:lumMod val="50000"/>
                  </a:schemeClr>
                </a:solidFill>
              </a:rPr>
              <a:t>và</a:t>
            </a:r>
            <a:r>
              <a:rPr lang="en-GB" dirty="0" smtClean="0">
                <a:solidFill>
                  <a:schemeClr val="accent1">
                    <a:lumMod val="50000"/>
                  </a:schemeClr>
                </a:solidFill>
              </a:rPr>
              <a:t> Lao </a:t>
            </a:r>
            <a:r>
              <a:rPr lang="en-GB" dirty="0" err="1" smtClean="0">
                <a:solidFill>
                  <a:schemeClr val="accent1">
                    <a:lumMod val="50000"/>
                  </a:schemeClr>
                </a:solidFill>
              </a:rPr>
              <a:t>cao</a:t>
            </a:r>
            <a:r>
              <a:rPr lang="en-GB" dirty="0" smtClean="0">
                <a:solidFill>
                  <a:schemeClr val="accent1">
                    <a:lumMod val="50000"/>
                  </a:schemeClr>
                </a:solidFill>
              </a:rPr>
              <a:t> </a:t>
            </a:r>
            <a:r>
              <a:rPr lang="en-GB" dirty="0" err="1" smtClean="0">
                <a:solidFill>
                  <a:schemeClr val="accent1">
                    <a:lumMod val="50000"/>
                  </a:schemeClr>
                </a:solidFill>
              </a:rPr>
              <a:t>hơn</a:t>
            </a:r>
            <a:r>
              <a:rPr lang="en-GB" dirty="0" smtClean="0">
                <a:solidFill>
                  <a:schemeClr val="accent1">
                    <a:lumMod val="50000"/>
                  </a:schemeClr>
                </a:solidFill>
              </a:rPr>
              <a:t> </a:t>
            </a:r>
            <a:r>
              <a:rPr lang="en-GB" dirty="0" err="1" smtClean="0">
                <a:solidFill>
                  <a:schemeClr val="accent1">
                    <a:lumMod val="50000"/>
                  </a:schemeClr>
                </a:solidFill>
              </a:rPr>
              <a:t>gấp</a:t>
            </a:r>
            <a:r>
              <a:rPr lang="en-GB" dirty="0" smtClean="0">
                <a:solidFill>
                  <a:schemeClr val="accent1">
                    <a:lumMod val="50000"/>
                  </a:schemeClr>
                </a:solidFill>
              </a:rPr>
              <a:t> 2 </a:t>
            </a:r>
            <a:r>
              <a:rPr lang="en-GB" dirty="0" err="1" smtClean="0">
                <a:solidFill>
                  <a:schemeClr val="accent1">
                    <a:lumMod val="50000"/>
                  </a:schemeClr>
                </a:solidFill>
              </a:rPr>
              <a:t>đến</a:t>
            </a:r>
            <a:r>
              <a:rPr lang="en-GB" dirty="0" smtClean="0">
                <a:solidFill>
                  <a:schemeClr val="accent1">
                    <a:lumMod val="50000"/>
                  </a:schemeClr>
                </a:solidFill>
              </a:rPr>
              <a:t> 10 </a:t>
            </a:r>
            <a:r>
              <a:rPr lang="en-GB" dirty="0" err="1" smtClean="0">
                <a:solidFill>
                  <a:schemeClr val="accent1">
                    <a:lumMod val="50000"/>
                  </a:schemeClr>
                </a:solidFill>
              </a:rPr>
              <a:t>lần</a:t>
            </a:r>
            <a:endParaRPr lang="en-GB" dirty="0">
              <a:solidFill>
                <a:schemeClr val="accent1">
                  <a:lumMod val="50000"/>
                </a:schemeClr>
              </a:solidFill>
            </a:endParaRPr>
          </a:p>
          <a:p>
            <a:pPr marL="0" indent="0">
              <a:buNone/>
            </a:pPr>
            <a:endParaRPr lang="en-GB" dirty="0" smtClean="0">
              <a:solidFill>
                <a:schemeClr val="accent1">
                  <a:lumMod val="50000"/>
                </a:schemeClr>
              </a:solidFill>
            </a:endParaRPr>
          </a:p>
          <a:p>
            <a:r>
              <a:rPr lang="en-GB" dirty="0" err="1" smtClean="0">
                <a:solidFill>
                  <a:schemeClr val="accent1">
                    <a:lumMod val="50000"/>
                  </a:schemeClr>
                </a:solidFill>
              </a:rPr>
              <a:t>Tỷ</a:t>
            </a:r>
            <a:r>
              <a:rPr lang="en-GB" dirty="0" smtClean="0">
                <a:solidFill>
                  <a:schemeClr val="accent1">
                    <a:lumMod val="50000"/>
                  </a:schemeClr>
                </a:solidFill>
              </a:rPr>
              <a:t> </a:t>
            </a:r>
            <a:r>
              <a:rPr lang="en-GB" err="1" smtClean="0">
                <a:solidFill>
                  <a:schemeClr val="accent1">
                    <a:lumMod val="50000"/>
                  </a:schemeClr>
                </a:solidFill>
              </a:rPr>
              <a:t>lệ</a:t>
            </a:r>
            <a:r>
              <a:rPr lang="en-GB" smtClean="0">
                <a:solidFill>
                  <a:schemeClr val="accent1">
                    <a:lumMod val="50000"/>
                  </a:schemeClr>
                </a:solidFill>
              </a:rPr>
              <a:t> </a:t>
            </a:r>
            <a:r>
              <a:rPr lang="en-GB" smtClean="0">
                <a:solidFill>
                  <a:schemeClr val="accent1">
                    <a:lumMod val="50000"/>
                  </a:schemeClr>
                </a:solidFill>
              </a:rPr>
              <a:t>mới </a:t>
            </a:r>
            <a:r>
              <a:rPr lang="en-GB" dirty="0" err="1" smtClean="0">
                <a:solidFill>
                  <a:schemeClr val="accent1">
                    <a:lumMod val="50000"/>
                  </a:schemeClr>
                </a:solidFill>
              </a:rPr>
              <a:t>mắc</a:t>
            </a:r>
            <a:r>
              <a:rPr lang="en-GB" dirty="0" smtClean="0">
                <a:solidFill>
                  <a:schemeClr val="accent1">
                    <a:lumMod val="50000"/>
                  </a:schemeClr>
                </a:solidFill>
              </a:rPr>
              <a:t> </a:t>
            </a:r>
            <a:r>
              <a:rPr lang="en-GB" dirty="0" err="1" smtClean="0">
                <a:solidFill>
                  <a:schemeClr val="accent1">
                    <a:lumMod val="50000"/>
                  </a:schemeClr>
                </a:solidFill>
              </a:rPr>
              <a:t>lao</a:t>
            </a:r>
            <a:r>
              <a:rPr lang="en-GB" dirty="0" smtClean="0">
                <a:solidFill>
                  <a:schemeClr val="accent1">
                    <a:lumMod val="50000"/>
                  </a:schemeClr>
                </a:solidFill>
              </a:rPr>
              <a:t> </a:t>
            </a:r>
            <a:r>
              <a:rPr lang="en-GB" dirty="0" err="1" smtClean="0">
                <a:solidFill>
                  <a:schemeClr val="accent1">
                    <a:lumMod val="50000"/>
                  </a:schemeClr>
                </a:solidFill>
              </a:rPr>
              <a:t>cao</a:t>
            </a:r>
            <a:r>
              <a:rPr lang="en-GB" dirty="0" smtClean="0">
                <a:solidFill>
                  <a:schemeClr val="accent1">
                    <a:lumMod val="50000"/>
                  </a:schemeClr>
                </a:solidFill>
              </a:rPr>
              <a:t> </a:t>
            </a:r>
            <a:r>
              <a:rPr lang="en-GB" dirty="0" err="1" smtClean="0">
                <a:solidFill>
                  <a:schemeClr val="accent1">
                    <a:lumMod val="50000"/>
                  </a:schemeClr>
                </a:solidFill>
              </a:rPr>
              <a:t>gấp</a:t>
            </a:r>
            <a:r>
              <a:rPr lang="en-GB" dirty="0" smtClean="0">
                <a:solidFill>
                  <a:schemeClr val="accent1">
                    <a:lumMod val="50000"/>
                  </a:schemeClr>
                </a:solidFill>
              </a:rPr>
              <a:t> 23 </a:t>
            </a:r>
            <a:r>
              <a:rPr lang="en-GB" dirty="0" err="1" smtClean="0">
                <a:solidFill>
                  <a:schemeClr val="accent1">
                    <a:lumMod val="50000"/>
                  </a:schemeClr>
                </a:solidFill>
              </a:rPr>
              <a:t>lần</a:t>
            </a:r>
            <a:endParaRPr lang="en-GB" dirty="0" smtClean="0">
              <a:solidFill>
                <a:schemeClr val="accent1">
                  <a:lumMod val="50000"/>
                </a:schemeClr>
              </a:solidFill>
            </a:endParaRPr>
          </a:p>
          <a:p>
            <a:endParaRPr lang="en-GB" dirty="0" smtClean="0">
              <a:solidFill>
                <a:schemeClr val="accent1">
                  <a:lumMod val="50000"/>
                </a:schemeClr>
              </a:solidFill>
            </a:endParaRPr>
          </a:p>
          <a:p>
            <a:r>
              <a:rPr lang="en-GB" dirty="0" err="1" smtClean="0"/>
              <a:t>Tỷ</a:t>
            </a:r>
            <a:r>
              <a:rPr lang="en-GB" dirty="0" smtClean="0"/>
              <a:t> </a:t>
            </a:r>
            <a:r>
              <a:rPr lang="en-GB" dirty="0" err="1" smtClean="0"/>
              <a:t>lệ</a:t>
            </a:r>
            <a:r>
              <a:rPr lang="en-GB" dirty="0" smtClean="0"/>
              <a:t> </a:t>
            </a:r>
            <a:r>
              <a:rPr lang="en-GB" err="1" smtClean="0"/>
              <a:t>hiện</a:t>
            </a:r>
            <a:r>
              <a:rPr lang="en-GB" smtClean="0"/>
              <a:t> </a:t>
            </a:r>
            <a:r>
              <a:rPr lang="en-GB" smtClean="0"/>
              <a:t>mắc </a:t>
            </a:r>
            <a:r>
              <a:rPr lang="en-GB" dirty="0" err="1" smtClean="0"/>
              <a:t>chung</a:t>
            </a:r>
            <a:r>
              <a:rPr lang="en-GB" dirty="0" smtClean="0"/>
              <a:t> </a:t>
            </a:r>
            <a:r>
              <a:rPr lang="en-GB" dirty="0" err="1" smtClean="0"/>
              <a:t>toàn</a:t>
            </a:r>
            <a:r>
              <a:rPr lang="en-GB" dirty="0" smtClean="0"/>
              <a:t> </a:t>
            </a:r>
            <a:r>
              <a:rPr lang="en-GB" smtClean="0"/>
              <a:t>cầu </a:t>
            </a:r>
            <a:endParaRPr lang="en-GB" dirty="0"/>
          </a:p>
          <a:p>
            <a:pPr lvl="1"/>
            <a:r>
              <a:rPr lang="en-GB" dirty="0"/>
              <a:t>HIV: 3,8%</a:t>
            </a:r>
          </a:p>
          <a:p>
            <a:pPr lvl="1"/>
            <a:r>
              <a:rPr lang="en-GB" dirty="0"/>
              <a:t>Lao AFB+: 2,8%</a:t>
            </a:r>
          </a:p>
          <a:p>
            <a:pPr lvl="1"/>
            <a:r>
              <a:rPr lang="en-GB" dirty="0" err="1"/>
              <a:t>HCV</a:t>
            </a:r>
            <a:r>
              <a:rPr lang="en-GB" dirty="0"/>
              <a:t>: 15,1%</a:t>
            </a:r>
          </a:p>
          <a:p>
            <a:endParaRPr lang="en-GB" dirty="0">
              <a:solidFill>
                <a:schemeClr val="accent1">
                  <a:lumMod val="50000"/>
                </a:schemeClr>
              </a:solidFill>
            </a:endParaRPr>
          </a:p>
          <a:p>
            <a:endParaRPr lang="en-GB"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39" y="1988840"/>
            <a:ext cx="4211961" cy="3622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z="2800" dirty="0" smtClean="0">
                <a:solidFill>
                  <a:prstClr val="black">
                    <a:tint val="75000"/>
                  </a:prstClr>
                </a:solidFill>
              </a:rPr>
              <a:t>3</a:t>
            </a:r>
            <a:endParaRPr lang="en-GB" sz="2800"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4</a:t>
            </a:fld>
            <a:endParaRPr lang="en-GB" dirty="0">
              <a:solidFill>
                <a:prstClr val="black">
                  <a:tint val="75000"/>
                </a:prstClr>
              </a:solidFill>
            </a:endParaRPr>
          </a:p>
        </p:txBody>
      </p:sp>
    </p:spTree>
    <p:extLst>
      <p:ext uri="{BB962C8B-B14F-4D97-AF65-F5344CB8AC3E}">
        <p14:creationId xmlns:p14="http://schemas.microsoft.com/office/powerpoint/2010/main" val="16376030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b="1" dirty="0" err="1" smtClean="0">
                <a:solidFill>
                  <a:srgbClr val="006699"/>
                </a:solidFill>
              </a:rPr>
              <a:t>Tình</a:t>
            </a:r>
            <a:r>
              <a:rPr lang="en-GB" b="1" dirty="0" smtClean="0">
                <a:solidFill>
                  <a:srgbClr val="006699"/>
                </a:solidFill>
              </a:rPr>
              <a:t> </a:t>
            </a:r>
            <a:r>
              <a:rPr lang="en-GB" b="1" dirty="0" err="1" smtClean="0">
                <a:solidFill>
                  <a:srgbClr val="006699"/>
                </a:solidFill>
              </a:rPr>
              <a:t>hình</a:t>
            </a:r>
            <a:r>
              <a:rPr lang="en-GB" b="1" dirty="0" smtClean="0">
                <a:solidFill>
                  <a:srgbClr val="006699"/>
                </a:solidFill>
              </a:rPr>
              <a:t> </a:t>
            </a:r>
            <a:r>
              <a:rPr lang="en-GB" b="1" dirty="0" err="1" smtClean="0">
                <a:solidFill>
                  <a:srgbClr val="006699"/>
                </a:solidFill>
              </a:rPr>
              <a:t>các</a:t>
            </a:r>
            <a:r>
              <a:rPr lang="en-GB" b="1" dirty="0" smtClean="0">
                <a:solidFill>
                  <a:srgbClr val="006699"/>
                </a:solidFill>
              </a:rPr>
              <a:t> TG</a:t>
            </a:r>
            <a:endParaRPr lang="en-GB" dirty="0"/>
          </a:p>
        </p:txBody>
      </p:sp>
      <p:sp>
        <p:nvSpPr>
          <p:cNvPr id="5" name="Rectangle 4"/>
          <p:cNvSpPr/>
          <p:nvPr/>
        </p:nvSpPr>
        <p:spPr>
          <a:xfrm>
            <a:off x="766097" y="4221088"/>
            <a:ext cx="7560840" cy="1200329"/>
          </a:xfrm>
          <a:prstGeom prst="rect">
            <a:avLst/>
          </a:prstGeom>
        </p:spPr>
        <p:txBody>
          <a:bodyPr wrap="square">
            <a:spAutoFit/>
          </a:bodyPr>
          <a:lstStyle/>
          <a:p>
            <a:pPr algn="ctr"/>
            <a:r>
              <a:rPr lang="en-GB" sz="2400" b="1" dirty="0" err="1" smtClean="0">
                <a:solidFill>
                  <a:srgbClr val="17375E"/>
                </a:solidFill>
                <a:latin typeface="Calibri-Bold"/>
              </a:rPr>
              <a:t>Quá</a:t>
            </a:r>
            <a:r>
              <a:rPr lang="en-GB" sz="2400" b="1" dirty="0" smtClean="0">
                <a:solidFill>
                  <a:srgbClr val="17375E"/>
                </a:solidFill>
                <a:latin typeface="Calibri-Bold"/>
              </a:rPr>
              <a:t> </a:t>
            </a:r>
            <a:r>
              <a:rPr lang="en-GB" sz="2400" b="1" dirty="0" err="1" smtClean="0">
                <a:solidFill>
                  <a:srgbClr val="17375E"/>
                </a:solidFill>
                <a:latin typeface="Calibri-Bold"/>
              </a:rPr>
              <a:t>tải</a:t>
            </a:r>
            <a:r>
              <a:rPr lang="en-GB" sz="2400" b="1" dirty="0" smtClean="0">
                <a:solidFill>
                  <a:srgbClr val="17375E"/>
                </a:solidFill>
                <a:latin typeface="Calibri-Bold"/>
              </a:rPr>
              <a:t>, </a:t>
            </a:r>
            <a:r>
              <a:rPr lang="en-GB" sz="2400" b="1" dirty="0" err="1" smtClean="0">
                <a:solidFill>
                  <a:srgbClr val="17375E"/>
                </a:solidFill>
                <a:latin typeface="Calibri-Bold"/>
              </a:rPr>
              <a:t>thông</a:t>
            </a:r>
            <a:r>
              <a:rPr lang="en-GB" sz="2400" b="1" dirty="0" smtClean="0">
                <a:solidFill>
                  <a:srgbClr val="17375E"/>
                </a:solidFill>
                <a:latin typeface="Calibri-Bold"/>
              </a:rPr>
              <a:t> </a:t>
            </a:r>
            <a:r>
              <a:rPr lang="en-GB" sz="2400" b="1" dirty="0" err="1" smtClean="0">
                <a:solidFill>
                  <a:srgbClr val="17375E"/>
                </a:solidFill>
                <a:latin typeface="Calibri-Bold"/>
              </a:rPr>
              <a:t>khí</a:t>
            </a:r>
            <a:r>
              <a:rPr lang="en-GB" sz="2400" b="1" dirty="0" smtClean="0">
                <a:solidFill>
                  <a:srgbClr val="17375E"/>
                </a:solidFill>
                <a:latin typeface="Calibri-Bold"/>
              </a:rPr>
              <a:t> </a:t>
            </a:r>
            <a:r>
              <a:rPr lang="en-GB" sz="2400" b="1" dirty="0" err="1" smtClean="0">
                <a:solidFill>
                  <a:srgbClr val="17375E"/>
                </a:solidFill>
                <a:latin typeface="Calibri-Bold"/>
              </a:rPr>
              <a:t>kém</a:t>
            </a:r>
            <a:r>
              <a:rPr lang="en-GB" sz="2400" b="1" dirty="0" smtClean="0">
                <a:solidFill>
                  <a:srgbClr val="17375E"/>
                </a:solidFill>
                <a:latin typeface="Calibri-Bold"/>
              </a:rPr>
              <a:t> </a:t>
            </a:r>
            <a:r>
              <a:rPr lang="en-GB" sz="2400" b="1" dirty="0" err="1" smtClean="0">
                <a:solidFill>
                  <a:srgbClr val="17375E"/>
                </a:solidFill>
                <a:latin typeface="Calibri-Bold"/>
              </a:rPr>
              <a:t>và</a:t>
            </a:r>
            <a:r>
              <a:rPr lang="en-GB" sz="2400" b="1" dirty="0" smtClean="0">
                <a:solidFill>
                  <a:srgbClr val="17375E"/>
                </a:solidFill>
                <a:latin typeface="Calibri-Bold"/>
              </a:rPr>
              <a:t> </a:t>
            </a:r>
            <a:r>
              <a:rPr lang="en-GB" sz="2400" b="1" dirty="0" err="1" smtClean="0">
                <a:solidFill>
                  <a:srgbClr val="17375E"/>
                </a:solidFill>
                <a:latin typeface="Calibri-Bold"/>
              </a:rPr>
              <a:t>điều</a:t>
            </a:r>
            <a:r>
              <a:rPr lang="en-GB" sz="2400" b="1" dirty="0" smtClean="0">
                <a:solidFill>
                  <a:srgbClr val="17375E"/>
                </a:solidFill>
                <a:latin typeface="Calibri-Bold"/>
              </a:rPr>
              <a:t> </a:t>
            </a:r>
            <a:r>
              <a:rPr lang="en-GB" sz="2400" b="1" dirty="0" err="1" smtClean="0">
                <a:solidFill>
                  <a:srgbClr val="17375E"/>
                </a:solidFill>
                <a:latin typeface="Calibri-Bold"/>
              </a:rPr>
              <a:t>kiện</a:t>
            </a:r>
            <a:r>
              <a:rPr lang="en-GB" sz="2400" b="1" dirty="0" smtClean="0">
                <a:solidFill>
                  <a:srgbClr val="17375E"/>
                </a:solidFill>
                <a:latin typeface="Calibri-Bold"/>
              </a:rPr>
              <a:t> </a:t>
            </a:r>
            <a:r>
              <a:rPr lang="en-GB" sz="2400" b="1" dirty="0" err="1" smtClean="0">
                <a:solidFill>
                  <a:srgbClr val="17375E"/>
                </a:solidFill>
                <a:latin typeface="Calibri-Bold"/>
              </a:rPr>
              <a:t>sống</a:t>
            </a:r>
            <a:r>
              <a:rPr lang="en-GB" sz="2400" b="1" dirty="0" smtClean="0">
                <a:solidFill>
                  <a:srgbClr val="17375E"/>
                </a:solidFill>
                <a:latin typeface="Calibri-Bold"/>
              </a:rPr>
              <a:t> </a:t>
            </a:r>
            <a:r>
              <a:rPr lang="en-GB" sz="2400" b="1" dirty="0" err="1" smtClean="0">
                <a:solidFill>
                  <a:srgbClr val="17375E"/>
                </a:solidFill>
                <a:latin typeface="Calibri-Bold"/>
              </a:rPr>
              <a:t>dưới</a:t>
            </a:r>
            <a:r>
              <a:rPr lang="en-GB" sz="2400" b="1" dirty="0" smtClean="0">
                <a:solidFill>
                  <a:srgbClr val="17375E"/>
                </a:solidFill>
                <a:latin typeface="Calibri-Bold"/>
              </a:rPr>
              <a:t> </a:t>
            </a:r>
            <a:r>
              <a:rPr lang="en-GB" sz="2400" b="1" dirty="0" err="1" smtClean="0">
                <a:solidFill>
                  <a:srgbClr val="17375E"/>
                </a:solidFill>
                <a:latin typeface="Calibri-Bold"/>
              </a:rPr>
              <a:t>tiêu</a:t>
            </a:r>
            <a:r>
              <a:rPr lang="en-GB" sz="2400" b="1" dirty="0" smtClean="0">
                <a:solidFill>
                  <a:srgbClr val="17375E"/>
                </a:solidFill>
                <a:latin typeface="Calibri-Bold"/>
              </a:rPr>
              <a:t> </a:t>
            </a:r>
            <a:r>
              <a:rPr lang="en-GB" sz="2400" b="1" dirty="0" err="1" smtClean="0">
                <a:solidFill>
                  <a:srgbClr val="17375E"/>
                </a:solidFill>
                <a:latin typeface="Calibri-Bold"/>
              </a:rPr>
              <a:t>chuẩn</a:t>
            </a:r>
            <a:r>
              <a:rPr lang="en-GB" sz="2400" b="1" dirty="0" smtClean="0">
                <a:solidFill>
                  <a:srgbClr val="17375E"/>
                </a:solidFill>
                <a:latin typeface="Calibri-Bold"/>
              </a:rPr>
              <a:t> </a:t>
            </a:r>
            <a:r>
              <a:rPr lang="en-GB" sz="2400" b="1" dirty="0" err="1" smtClean="0">
                <a:solidFill>
                  <a:srgbClr val="17375E"/>
                </a:solidFill>
                <a:latin typeface="Calibri-Bold"/>
              </a:rPr>
              <a:t>có</a:t>
            </a:r>
            <a:r>
              <a:rPr lang="en-GB" sz="2400" b="1" dirty="0" smtClean="0">
                <a:solidFill>
                  <a:srgbClr val="17375E"/>
                </a:solidFill>
                <a:latin typeface="Calibri-Bold"/>
              </a:rPr>
              <a:t> </a:t>
            </a:r>
            <a:r>
              <a:rPr lang="en-GB" sz="2400" b="1" dirty="0" err="1" smtClean="0">
                <a:solidFill>
                  <a:srgbClr val="17375E"/>
                </a:solidFill>
                <a:latin typeface="Calibri-Bold"/>
              </a:rPr>
              <a:t>thể</a:t>
            </a:r>
            <a:r>
              <a:rPr lang="en-GB" sz="2400" b="1" dirty="0" smtClean="0">
                <a:solidFill>
                  <a:srgbClr val="17375E"/>
                </a:solidFill>
                <a:latin typeface="Calibri-Bold"/>
              </a:rPr>
              <a:t> </a:t>
            </a:r>
            <a:r>
              <a:rPr lang="en-GB" sz="2400" b="1" dirty="0" err="1" smtClean="0">
                <a:solidFill>
                  <a:srgbClr val="17375E"/>
                </a:solidFill>
                <a:latin typeface="Calibri-Bold"/>
              </a:rPr>
              <a:t>làm</a:t>
            </a:r>
            <a:r>
              <a:rPr lang="en-GB" sz="2400" b="1" dirty="0" smtClean="0">
                <a:solidFill>
                  <a:srgbClr val="17375E"/>
                </a:solidFill>
                <a:latin typeface="Calibri-Bold"/>
              </a:rPr>
              <a:t> </a:t>
            </a:r>
            <a:r>
              <a:rPr lang="en-GB" sz="2400" b="1" dirty="0" err="1" smtClean="0">
                <a:solidFill>
                  <a:srgbClr val="17375E"/>
                </a:solidFill>
                <a:latin typeface="Calibri-Bold"/>
              </a:rPr>
              <a:t>tăng</a:t>
            </a:r>
            <a:r>
              <a:rPr lang="en-GB" sz="2400" b="1" dirty="0" smtClean="0">
                <a:solidFill>
                  <a:srgbClr val="17375E"/>
                </a:solidFill>
                <a:latin typeface="Calibri-Bold"/>
              </a:rPr>
              <a:t> </a:t>
            </a:r>
            <a:r>
              <a:rPr lang="en-GB" sz="2400" b="1" dirty="0" err="1" smtClean="0">
                <a:solidFill>
                  <a:srgbClr val="17375E"/>
                </a:solidFill>
                <a:latin typeface="Calibri-Bold"/>
              </a:rPr>
              <a:t>nguy</a:t>
            </a:r>
            <a:r>
              <a:rPr lang="en-GB" sz="2400" b="1" dirty="0" smtClean="0">
                <a:solidFill>
                  <a:srgbClr val="17375E"/>
                </a:solidFill>
                <a:latin typeface="Calibri-Bold"/>
              </a:rPr>
              <a:t> </a:t>
            </a:r>
            <a:r>
              <a:rPr lang="en-GB" sz="2400" b="1" dirty="0" err="1" smtClean="0">
                <a:solidFill>
                  <a:srgbClr val="17375E"/>
                </a:solidFill>
                <a:latin typeface="Calibri-Bold"/>
              </a:rPr>
              <a:t>cơ</a:t>
            </a:r>
            <a:r>
              <a:rPr lang="en-GB" sz="2400" b="1" dirty="0" smtClean="0">
                <a:solidFill>
                  <a:srgbClr val="17375E"/>
                </a:solidFill>
                <a:latin typeface="Calibri-Bold"/>
              </a:rPr>
              <a:t> </a:t>
            </a:r>
            <a:r>
              <a:rPr lang="en-GB" sz="2400" b="1" dirty="0" err="1" smtClean="0">
                <a:solidFill>
                  <a:srgbClr val="17375E"/>
                </a:solidFill>
                <a:latin typeface="Calibri-Bold"/>
              </a:rPr>
              <a:t>lây</a:t>
            </a:r>
            <a:r>
              <a:rPr lang="en-GB" sz="2400" b="1" dirty="0" smtClean="0">
                <a:solidFill>
                  <a:srgbClr val="17375E"/>
                </a:solidFill>
                <a:latin typeface="Calibri-Bold"/>
              </a:rPr>
              <a:t> </a:t>
            </a:r>
            <a:r>
              <a:rPr lang="en-GB" sz="2400" b="1" dirty="0" err="1" smtClean="0">
                <a:solidFill>
                  <a:srgbClr val="17375E"/>
                </a:solidFill>
                <a:latin typeface="Calibri-Bold"/>
              </a:rPr>
              <a:t>nhiễm</a:t>
            </a:r>
            <a:r>
              <a:rPr lang="en-GB" sz="2400" b="1" dirty="0" smtClean="0">
                <a:solidFill>
                  <a:srgbClr val="17375E"/>
                </a:solidFill>
                <a:latin typeface="Calibri-Bold"/>
              </a:rPr>
              <a:t> HIV </a:t>
            </a:r>
            <a:r>
              <a:rPr lang="en-GB" sz="2400" b="1" dirty="0" err="1" smtClean="0">
                <a:solidFill>
                  <a:srgbClr val="17375E"/>
                </a:solidFill>
                <a:latin typeface="Calibri-Bold"/>
              </a:rPr>
              <a:t>và</a:t>
            </a:r>
            <a:r>
              <a:rPr lang="en-GB" sz="2400" b="1" dirty="0" smtClean="0">
                <a:solidFill>
                  <a:srgbClr val="17375E"/>
                </a:solidFill>
                <a:latin typeface="Calibri-Bold"/>
              </a:rPr>
              <a:t> </a:t>
            </a:r>
            <a:r>
              <a:rPr lang="en-GB" sz="2400" b="1" dirty="0" err="1" smtClean="0">
                <a:solidFill>
                  <a:srgbClr val="17375E"/>
                </a:solidFill>
                <a:latin typeface="Calibri-Bold"/>
              </a:rPr>
              <a:t>lao</a:t>
            </a:r>
            <a:r>
              <a:rPr lang="en-GB" sz="2400" b="1" dirty="0" smtClean="0">
                <a:solidFill>
                  <a:srgbClr val="17375E"/>
                </a:solidFill>
                <a:latin typeface="Calibri-Bold"/>
              </a:rPr>
              <a:t> </a:t>
            </a:r>
            <a:r>
              <a:rPr lang="en-GB" sz="2400" b="1" dirty="0" err="1" smtClean="0">
                <a:solidFill>
                  <a:srgbClr val="17375E"/>
                </a:solidFill>
                <a:latin typeface="Calibri-Bold"/>
              </a:rPr>
              <a:t>trong</a:t>
            </a:r>
            <a:r>
              <a:rPr lang="en-GB" sz="2400" b="1" dirty="0" smtClean="0">
                <a:solidFill>
                  <a:srgbClr val="17375E"/>
                </a:solidFill>
                <a:latin typeface="Calibri-Bold"/>
              </a:rPr>
              <a:t> </a:t>
            </a:r>
            <a:r>
              <a:rPr lang="en-GB" sz="2400" b="1" dirty="0" err="1" smtClean="0">
                <a:solidFill>
                  <a:srgbClr val="17375E"/>
                </a:solidFill>
                <a:latin typeface="Calibri-Bold"/>
              </a:rPr>
              <a:t>quần</a:t>
            </a:r>
            <a:r>
              <a:rPr lang="en-GB" sz="2400" b="1" dirty="0" smtClean="0">
                <a:solidFill>
                  <a:srgbClr val="17375E"/>
                </a:solidFill>
                <a:latin typeface="Calibri-Bold"/>
              </a:rPr>
              <a:t> </a:t>
            </a:r>
            <a:r>
              <a:rPr lang="en-GB" sz="2400" b="1" dirty="0" err="1" smtClean="0">
                <a:solidFill>
                  <a:srgbClr val="17375E"/>
                </a:solidFill>
                <a:latin typeface="Calibri-Bold"/>
              </a:rPr>
              <a:t>thể</a:t>
            </a:r>
            <a:r>
              <a:rPr lang="en-GB" sz="2400" b="1" dirty="0" smtClean="0">
                <a:solidFill>
                  <a:srgbClr val="17375E"/>
                </a:solidFill>
                <a:latin typeface="Calibri-Bold"/>
              </a:rPr>
              <a:t> </a:t>
            </a:r>
            <a:r>
              <a:rPr lang="en-GB" sz="2400" b="1" dirty="0" err="1" smtClean="0">
                <a:solidFill>
                  <a:srgbClr val="17375E"/>
                </a:solidFill>
                <a:latin typeface="Calibri-Bold"/>
              </a:rPr>
              <a:t>phạm</a:t>
            </a:r>
            <a:r>
              <a:rPr lang="en-GB" sz="2400" b="1" dirty="0" smtClean="0">
                <a:solidFill>
                  <a:srgbClr val="17375E"/>
                </a:solidFill>
                <a:latin typeface="Calibri-Bold"/>
              </a:rPr>
              <a:t> </a:t>
            </a:r>
            <a:r>
              <a:rPr lang="en-GB" sz="2400" b="1" dirty="0" err="1" smtClean="0">
                <a:solidFill>
                  <a:srgbClr val="17375E"/>
                </a:solidFill>
                <a:latin typeface="Calibri-Bold"/>
              </a:rPr>
              <a:t>nhân</a:t>
            </a:r>
            <a:endParaRPr lang="en-GB" sz="2400" dirty="0">
              <a:solidFill>
                <a:schemeClr val="tx2">
                  <a:lumMod val="75000"/>
                </a:schemeClr>
              </a:solidFill>
            </a:endParaRPr>
          </a:p>
        </p:txBody>
      </p:sp>
      <p:pic>
        <p:nvPicPr>
          <p:cNvPr id="4098" name="Picture 2" descr="C:\Users\ahmed\Pictures\prison overcrowding.PN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6424" y="836712"/>
            <a:ext cx="9150400" cy="3384376"/>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US" sz="2800" dirty="0" smtClean="0">
                <a:solidFill>
                  <a:prstClr val="black">
                    <a:tint val="75000"/>
                  </a:prstClr>
                </a:solidFill>
              </a:rPr>
              <a:t>5</a:t>
            </a:r>
            <a:endParaRPr lang="en-GB" sz="2800"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C896CEA-C76D-461A-B708-DF21A681B18A}" type="slidenum">
              <a:rPr lang="en-GB" smtClean="0">
                <a:solidFill>
                  <a:prstClr val="black">
                    <a:tint val="75000"/>
                  </a:prstClr>
                </a:solidFill>
              </a:rPr>
              <a:pPr/>
              <a:t>5</a:t>
            </a:fld>
            <a:endParaRPr lang="en-GB" dirty="0">
              <a:solidFill>
                <a:prstClr val="black">
                  <a:tint val="75000"/>
                </a:prstClr>
              </a:solidFill>
            </a:endParaRPr>
          </a:p>
        </p:txBody>
      </p:sp>
    </p:spTree>
    <p:extLst>
      <p:ext uri="{BB962C8B-B14F-4D97-AF65-F5344CB8AC3E}">
        <p14:creationId xmlns:p14="http://schemas.microsoft.com/office/powerpoint/2010/main" val="7572996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noAutofit/>
          </a:bodyPr>
          <a:lstStyle/>
          <a:p>
            <a:r>
              <a:rPr lang="en-GB" sz="3600" b="1" dirty="0" smtClean="0">
                <a:solidFill>
                  <a:srgbClr val="006699"/>
                </a:solidFill>
              </a:rPr>
              <a:t>Cam </a:t>
            </a:r>
            <a:r>
              <a:rPr lang="en-GB" sz="3600" b="1" dirty="0" err="1" smtClean="0">
                <a:solidFill>
                  <a:srgbClr val="006699"/>
                </a:solidFill>
              </a:rPr>
              <a:t>kết</a:t>
            </a:r>
            <a:r>
              <a:rPr lang="en-GB" sz="3600" b="1" dirty="0" smtClean="0">
                <a:solidFill>
                  <a:srgbClr val="006699"/>
                </a:solidFill>
              </a:rPr>
              <a:t> </a:t>
            </a:r>
            <a:r>
              <a:rPr lang="en-GB" sz="3600" b="1" dirty="0" err="1" smtClean="0">
                <a:solidFill>
                  <a:srgbClr val="006699"/>
                </a:solidFill>
              </a:rPr>
              <a:t>Toàn</a:t>
            </a:r>
            <a:r>
              <a:rPr lang="en-GB" sz="3600" b="1" dirty="0" smtClean="0">
                <a:solidFill>
                  <a:srgbClr val="006699"/>
                </a:solidFill>
              </a:rPr>
              <a:t> </a:t>
            </a:r>
            <a:r>
              <a:rPr lang="en-GB" sz="3600" b="1" dirty="0" err="1" smtClean="0">
                <a:solidFill>
                  <a:srgbClr val="006699"/>
                </a:solidFill>
              </a:rPr>
              <a:t>cầu</a:t>
            </a:r>
            <a:r>
              <a:rPr lang="en-GB" sz="3600" b="1" dirty="0" smtClean="0">
                <a:solidFill>
                  <a:srgbClr val="006699"/>
                </a:solidFill>
              </a:rPr>
              <a:t> </a:t>
            </a:r>
            <a:r>
              <a:rPr lang="en-GB" sz="3600" b="1" dirty="0" err="1" smtClean="0">
                <a:solidFill>
                  <a:srgbClr val="006699"/>
                </a:solidFill>
              </a:rPr>
              <a:t>về</a:t>
            </a:r>
            <a:r>
              <a:rPr lang="en-GB" sz="3600" b="1" dirty="0" smtClean="0">
                <a:solidFill>
                  <a:srgbClr val="006699"/>
                </a:solidFill>
              </a:rPr>
              <a:t> </a:t>
            </a:r>
            <a:r>
              <a:rPr lang="en-GB" sz="3600" b="1" dirty="0" err="1" smtClean="0">
                <a:solidFill>
                  <a:srgbClr val="006699"/>
                </a:solidFill>
              </a:rPr>
              <a:t>đảm</a:t>
            </a:r>
            <a:r>
              <a:rPr lang="en-GB" sz="3600" b="1" dirty="0" smtClean="0">
                <a:solidFill>
                  <a:srgbClr val="006699"/>
                </a:solidFill>
              </a:rPr>
              <a:t> </a:t>
            </a:r>
            <a:r>
              <a:rPr lang="en-GB" sz="3600" b="1" dirty="0" err="1" smtClean="0">
                <a:solidFill>
                  <a:srgbClr val="006699"/>
                </a:solidFill>
              </a:rPr>
              <a:t>bảo</a:t>
            </a:r>
            <a:r>
              <a:rPr lang="en-GB" sz="3600" b="1" dirty="0" smtClean="0">
                <a:solidFill>
                  <a:srgbClr val="006699"/>
                </a:solidFill>
              </a:rPr>
              <a:t> </a:t>
            </a:r>
            <a:r>
              <a:rPr lang="en-GB" sz="3600" b="1" dirty="0" err="1" smtClean="0">
                <a:solidFill>
                  <a:srgbClr val="006699"/>
                </a:solidFill>
              </a:rPr>
              <a:t>quyền</a:t>
            </a:r>
            <a:r>
              <a:rPr lang="en-GB" sz="3600" b="1" dirty="0" smtClean="0">
                <a:solidFill>
                  <a:srgbClr val="006699"/>
                </a:solidFill>
              </a:rPr>
              <a:t> </a:t>
            </a:r>
            <a:r>
              <a:rPr lang="en-GB" sz="3600" b="1" dirty="0" err="1" smtClean="0">
                <a:solidFill>
                  <a:srgbClr val="006699"/>
                </a:solidFill>
              </a:rPr>
              <a:t>cho</a:t>
            </a:r>
            <a:r>
              <a:rPr lang="en-GB" sz="3600" b="1" dirty="0" smtClean="0">
                <a:solidFill>
                  <a:srgbClr val="006699"/>
                </a:solidFill>
              </a:rPr>
              <a:t> </a:t>
            </a:r>
            <a:r>
              <a:rPr lang="en-GB" sz="3600" b="1" dirty="0" err="1" smtClean="0">
                <a:solidFill>
                  <a:srgbClr val="006699"/>
                </a:solidFill>
              </a:rPr>
              <a:t>người</a:t>
            </a:r>
            <a:r>
              <a:rPr lang="en-GB" sz="3600" b="1" dirty="0" smtClean="0">
                <a:solidFill>
                  <a:srgbClr val="006699"/>
                </a:solidFill>
              </a:rPr>
              <a:t> </a:t>
            </a:r>
            <a:r>
              <a:rPr lang="en-GB" sz="3600" b="1" dirty="0" err="1" smtClean="0">
                <a:solidFill>
                  <a:srgbClr val="006699"/>
                </a:solidFill>
              </a:rPr>
              <a:t>sống</a:t>
            </a:r>
            <a:r>
              <a:rPr lang="en-GB" sz="3600" b="1" dirty="0" smtClean="0">
                <a:solidFill>
                  <a:srgbClr val="006699"/>
                </a:solidFill>
              </a:rPr>
              <a:t> </a:t>
            </a:r>
            <a:r>
              <a:rPr lang="en-GB" sz="3600" b="1" dirty="0" err="1" smtClean="0">
                <a:solidFill>
                  <a:srgbClr val="006699"/>
                </a:solidFill>
              </a:rPr>
              <a:t>trong</a:t>
            </a:r>
            <a:r>
              <a:rPr lang="en-GB" sz="3600" b="1" dirty="0" smtClean="0">
                <a:solidFill>
                  <a:srgbClr val="006699"/>
                </a:solidFill>
              </a:rPr>
              <a:t> </a:t>
            </a:r>
            <a:r>
              <a:rPr lang="en-GB" sz="3600" b="1" dirty="0" err="1" smtClean="0">
                <a:solidFill>
                  <a:srgbClr val="006699"/>
                </a:solidFill>
              </a:rPr>
              <a:t>các</a:t>
            </a:r>
            <a:r>
              <a:rPr lang="en-GB" sz="3600" b="1" dirty="0" smtClean="0">
                <a:solidFill>
                  <a:srgbClr val="006699"/>
                </a:solidFill>
              </a:rPr>
              <a:t> TG</a:t>
            </a:r>
            <a:endParaRPr lang="en-GB" sz="3600" dirty="0"/>
          </a:p>
        </p:txBody>
      </p:sp>
      <p:sp>
        <p:nvSpPr>
          <p:cNvPr id="3" name="Content Placeholder 2"/>
          <p:cNvSpPr>
            <a:spLocks noGrp="1"/>
          </p:cNvSpPr>
          <p:nvPr>
            <p:ph idx="1"/>
          </p:nvPr>
        </p:nvSpPr>
        <p:spPr>
          <a:xfrm>
            <a:off x="0" y="1628799"/>
            <a:ext cx="5076056" cy="4104927"/>
          </a:xfrm>
        </p:spPr>
        <p:txBody>
          <a:bodyPr>
            <a:normAutofit fontScale="77500" lnSpcReduction="20000"/>
          </a:bodyPr>
          <a:lstStyle/>
          <a:p>
            <a:pPr marL="342900" lvl="1" indent="-342900">
              <a:buFont typeface="Arial" panose="020B0604020202020204" pitchFamily="34" charset="0"/>
              <a:buChar char="•"/>
            </a:pPr>
            <a:r>
              <a:rPr lang="en-GB" b="1" dirty="0" err="1" smtClean="0">
                <a:solidFill>
                  <a:schemeClr val="accent1">
                    <a:lumMod val="50000"/>
                  </a:schemeClr>
                </a:solidFill>
              </a:rPr>
              <a:t>Bộ</a:t>
            </a:r>
            <a:r>
              <a:rPr lang="en-GB" b="1" dirty="0" smtClean="0">
                <a:solidFill>
                  <a:schemeClr val="accent1">
                    <a:lumMod val="50000"/>
                  </a:schemeClr>
                </a:solidFill>
              </a:rPr>
              <a:t> </a:t>
            </a:r>
            <a:r>
              <a:rPr lang="en-GB" b="1" dirty="0" err="1" smtClean="0">
                <a:solidFill>
                  <a:schemeClr val="accent1">
                    <a:lumMod val="50000"/>
                  </a:schemeClr>
                </a:solidFill>
              </a:rPr>
              <a:t>quy</a:t>
            </a:r>
            <a:r>
              <a:rPr lang="en-GB" b="1" dirty="0" smtClean="0">
                <a:solidFill>
                  <a:schemeClr val="accent1">
                    <a:lumMod val="50000"/>
                  </a:schemeClr>
                </a:solidFill>
              </a:rPr>
              <a:t> </a:t>
            </a:r>
            <a:r>
              <a:rPr lang="en-GB" b="1" dirty="0" err="1" smtClean="0">
                <a:solidFill>
                  <a:schemeClr val="accent1">
                    <a:lumMod val="50000"/>
                  </a:schemeClr>
                </a:solidFill>
              </a:rPr>
              <a:t>tắc</a:t>
            </a:r>
            <a:r>
              <a:rPr lang="en-GB" b="1" dirty="0" smtClean="0">
                <a:solidFill>
                  <a:schemeClr val="accent1">
                    <a:lumMod val="50000"/>
                  </a:schemeClr>
                </a:solidFill>
              </a:rPr>
              <a:t> Nelson Mandela</a:t>
            </a:r>
            <a:endParaRPr lang="en-GB" b="1" dirty="0">
              <a:solidFill>
                <a:schemeClr val="accent1">
                  <a:lumMod val="50000"/>
                </a:schemeClr>
              </a:solidFill>
            </a:endParaRPr>
          </a:p>
          <a:p>
            <a:pPr marL="0" lvl="1" indent="0">
              <a:buNone/>
            </a:pPr>
            <a:endParaRPr lang="en-GB" b="1" dirty="0">
              <a:solidFill>
                <a:schemeClr val="accent1">
                  <a:lumMod val="50000"/>
                </a:schemeClr>
              </a:solidFill>
            </a:endParaRPr>
          </a:p>
          <a:p>
            <a:pPr marL="342900" lvl="1" indent="-342900">
              <a:buFont typeface="Arial" panose="020B0604020202020204" pitchFamily="34" charset="0"/>
              <a:buChar char="•"/>
            </a:pPr>
            <a:r>
              <a:rPr lang="en-GB" b="1" dirty="0" err="1" smtClean="0">
                <a:solidFill>
                  <a:schemeClr val="accent1">
                    <a:lumMod val="50000"/>
                  </a:schemeClr>
                </a:solidFill>
              </a:rPr>
              <a:t>Bộ</a:t>
            </a:r>
            <a:r>
              <a:rPr lang="en-GB" b="1" dirty="0" smtClean="0">
                <a:solidFill>
                  <a:schemeClr val="accent1">
                    <a:lumMod val="50000"/>
                  </a:schemeClr>
                </a:solidFill>
              </a:rPr>
              <a:t> </a:t>
            </a:r>
            <a:r>
              <a:rPr lang="en-GB" b="1" dirty="0" err="1" smtClean="0">
                <a:solidFill>
                  <a:schemeClr val="accent1">
                    <a:lumMod val="50000"/>
                  </a:schemeClr>
                </a:solidFill>
              </a:rPr>
              <a:t>quy</a:t>
            </a:r>
            <a:r>
              <a:rPr lang="en-GB" b="1" dirty="0" smtClean="0">
                <a:solidFill>
                  <a:schemeClr val="accent1">
                    <a:lumMod val="50000"/>
                  </a:schemeClr>
                </a:solidFill>
              </a:rPr>
              <a:t> </a:t>
            </a:r>
            <a:r>
              <a:rPr lang="en-GB" b="1" dirty="0" err="1" smtClean="0">
                <a:solidFill>
                  <a:schemeClr val="accent1">
                    <a:lumMod val="50000"/>
                  </a:schemeClr>
                </a:solidFill>
              </a:rPr>
              <a:t>tắc</a:t>
            </a:r>
            <a:r>
              <a:rPr lang="en-GB" b="1" dirty="0" smtClean="0">
                <a:solidFill>
                  <a:schemeClr val="accent1">
                    <a:lumMod val="50000"/>
                  </a:schemeClr>
                </a:solidFill>
              </a:rPr>
              <a:t> Bangkok</a:t>
            </a:r>
            <a:endParaRPr lang="en-GB" b="1" dirty="0">
              <a:solidFill>
                <a:schemeClr val="accent1">
                  <a:lumMod val="50000"/>
                </a:schemeClr>
              </a:solidFill>
            </a:endParaRPr>
          </a:p>
          <a:p>
            <a:pPr marL="342900" lvl="1" indent="-342900">
              <a:buFont typeface="Arial" panose="020B0604020202020204" pitchFamily="34" charset="0"/>
              <a:buChar char="•"/>
            </a:pPr>
            <a:endParaRPr lang="en-GB" b="1" dirty="0">
              <a:solidFill>
                <a:schemeClr val="accent1">
                  <a:lumMod val="50000"/>
                </a:schemeClr>
              </a:solidFill>
            </a:endParaRPr>
          </a:p>
          <a:p>
            <a:pPr marL="342900" lvl="1" indent="-342900">
              <a:buFont typeface="Arial" panose="020B0604020202020204" pitchFamily="34" charset="0"/>
              <a:buChar char="•"/>
            </a:pPr>
            <a:r>
              <a:rPr lang="en-GB" b="1" dirty="0" err="1" smtClean="0">
                <a:solidFill>
                  <a:schemeClr val="accent1">
                    <a:lumMod val="50000"/>
                  </a:schemeClr>
                </a:solidFill>
              </a:rPr>
              <a:t>Chiến</a:t>
            </a:r>
            <a:r>
              <a:rPr lang="en-GB" b="1" dirty="0" smtClean="0">
                <a:solidFill>
                  <a:schemeClr val="accent1">
                    <a:lumMod val="50000"/>
                  </a:schemeClr>
                </a:solidFill>
              </a:rPr>
              <a:t> </a:t>
            </a:r>
            <a:r>
              <a:rPr lang="en-GB" b="1" dirty="0" err="1" smtClean="0">
                <a:solidFill>
                  <a:schemeClr val="accent1">
                    <a:lumMod val="50000"/>
                  </a:schemeClr>
                </a:solidFill>
              </a:rPr>
              <a:t>lược</a:t>
            </a:r>
            <a:r>
              <a:rPr lang="en-GB" b="1" dirty="0" smtClean="0">
                <a:solidFill>
                  <a:schemeClr val="accent1">
                    <a:lumMod val="50000"/>
                  </a:schemeClr>
                </a:solidFill>
              </a:rPr>
              <a:t> </a:t>
            </a:r>
            <a:r>
              <a:rPr lang="en-GB" b="1" dirty="0" err="1" smtClean="0">
                <a:solidFill>
                  <a:schemeClr val="accent1">
                    <a:lumMod val="50000"/>
                  </a:schemeClr>
                </a:solidFill>
              </a:rPr>
              <a:t>đón</a:t>
            </a:r>
            <a:r>
              <a:rPr lang="en-GB" b="1" dirty="0" smtClean="0">
                <a:solidFill>
                  <a:schemeClr val="accent1">
                    <a:lumMod val="50000"/>
                  </a:schemeClr>
                </a:solidFill>
              </a:rPr>
              <a:t> </a:t>
            </a:r>
            <a:r>
              <a:rPr lang="en-GB" b="1" dirty="0" err="1" smtClean="0">
                <a:solidFill>
                  <a:schemeClr val="accent1">
                    <a:lumMod val="50000"/>
                  </a:schemeClr>
                </a:solidFill>
              </a:rPr>
              <a:t>đầu</a:t>
            </a:r>
            <a:r>
              <a:rPr lang="en-GB" b="1" dirty="0" smtClean="0">
                <a:solidFill>
                  <a:schemeClr val="accent1">
                    <a:lumMod val="50000"/>
                  </a:schemeClr>
                </a:solidFill>
              </a:rPr>
              <a:t> (Fast-track) </a:t>
            </a:r>
            <a:r>
              <a:rPr lang="en-GB" b="1" dirty="0" err="1" smtClean="0">
                <a:solidFill>
                  <a:schemeClr val="accent1">
                    <a:lumMod val="50000"/>
                  </a:schemeClr>
                </a:solidFill>
              </a:rPr>
              <a:t>của</a:t>
            </a:r>
            <a:r>
              <a:rPr lang="en-GB" b="1" dirty="0" smtClean="0">
                <a:solidFill>
                  <a:schemeClr val="accent1">
                    <a:lumMod val="50000"/>
                  </a:schemeClr>
                </a:solidFill>
              </a:rPr>
              <a:t> UNAIDS 2016 </a:t>
            </a:r>
            <a:r>
              <a:rPr lang="en-GB" b="1" dirty="0">
                <a:solidFill>
                  <a:schemeClr val="accent1">
                    <a:lumMod val="50000"/>
                  </a:schemeClr>
                </a:solidFill>
              </a:rPr>
              <a:t>– 2021</a:t>
            </a:r>
          </a:p>
          <a:p>
            <a:pPr marL="342900" lvl="1" indent="-342900">
              <a:buFont typeface="Arial" panose="020B0604020202020204" pitchFamily="34" charset="0"/>
              <a:buChar char="•"/>
            </a:pPr>
            <a:endParaRPr lang="en-GB" b="1" dirty="0">
              <a:solidFill>
                <a:schemeClr val="accent1">
                  <a:lumMod val="50000"/>
                </a:schemeClr>
              </a:solidFill>
            </a:endParaRPr>
          </a:p>
          <a:p>
            <a:pPr marL="342900" lvl="1" indent="-342900">
              <a:buFont typeface="Arial" panose="020B0604020202020204" pitchFamily="34" charset="0"/>
              <a:buChar char="•"/>
            </a:pPr>
            <a:r>
              <a:rPr lang="en-GB" b="1" dirty="0" err="1" smtClean="0">
                <a:solidFill>
                  <a:schemeClr val="accent1">
                    <a:lumMod val="50000"/>
                  </a:schemeClr>
                </a:solidFill>
              </a:rPr>
              <a:t>Quyết</a:t>
            </a:r>
            <a:r>
              <a:rPr lang="en-GB" b="1" dirty="0" smtClean="0">
                <a:solidFill>
                  <a:schemeClr val="accent1">
                    <a:lumMod val="50000"/>
                  </a:schemeClr>
                </a:solidFill>
              </a:rPr>
              <a:t> </a:t>
            </a:r>
            <a:r>
              <a:rPr lang="en-GB" b="1" dirty="0" err="1" smtClean="0">
                <a:solidFill>
                  <a:schemeClr val="accent1">
                    <a:lumMod val="50000"/>
                  </a:schemeClr>
                </a:solidFill>
              </a:rPr>
              <a:t>định</a:t>
            </a:r>
            <a:r>
              <a:rPr lang="en-GB" b="1" dirty="0" smtClean="0">
                <a:solidFill>
                  <a:schemeClr val="accent1">
                    <a:lumMod val="50000"/>
                  </a:schemeClr>
                </a:solidFill>
              </a:rPr>
              <a:t> </a:t>
            </a:r>
            <a:r>
              <a:rPr lang="en-GB" b="1" dirty="0" err="1" smtClean="0">
                <a:solidFill>
                  <a:schemeClr val="accent1">
                    <a:lumMod val="50000"/>
                  </a:schemeClr>
                </a:solidFill>
              </a:rPr>
              <a:t>của</a:t>
            </a:r>
            <a:r>
              <a:rPr lang="en-GB" b="1" dirty="0" smtClean="0">
                <a:solidFill>
                  <a:schemeClr val="accent1">
                    <a:lumMod val="50000"/>
                  </a:schemeClr>
                </a:solidFill>
              </a:rPr>
              <a:t> </a:t>
            </a:r>
            <a:r>
              <a:rPr lang="en-GB" b="1" err="1" smtClean="0">
                <a:solidFill>
                  <a:schemeClr val="accent1">
                    <a:lumMod val="50000"/>
                  </a:schemeClr>
                </a:solidFill>
              </a:rPr>
              <a:t>Phiên</a:t>
            </a:r>
            <a:r>
              <a:rPr lang="en-GB" b="1" smtClean="0">
                <a:solidFill>
                  <a:schemeClr val="accent1">
                    <a:lumMod val="50000"/>
                  </a:schemeClr>
                </a:solidFill>
              </a:rPr>
              <a:t> </a:t>
            </a:r>
            <a:r>
              <a:rPr lang="en-GB" b="1" smtClean="0">
                <a:solidFill>
                  <a:schemeClr val="accent1">
                    <a:lumMod val="50000"/>
                  </a:schemeClr>
                </a:solidFill>
              </a:rPr>
              <a:t>họp </a:t>
            </a:r>
            <a:r>
              <a:rPr lang="en-GB" b="1" dirty="0" err="1" smtClean="0">
                <a:solidFill>
                  <a:schemeClr val="accent1">
                    <a:lumMod val="50000"/>
                  </a:schemeClr>
                </a:solidFill>
              </a:rPr>
              <a:t>lần</a:t>
            </a:r>
            <a:r>
              <a:rPr lang="en-GB" b="1" dirty="0" smtClean="0">
                <a:solidFill>
                  <a:schemeClr val="accent1">
                    <a:lumMod val="50000"/>
                  </a:schemeClr>
                </a:solidFill>
              </a:rPr>
              <a:t> </a:t>
            </a:r>
            <a:r>
              <a:rPr lang="en-GB" b="1" dirty="0" err="1" smtClean="0">
                <a:solidFill>
                  <a:schemeClr val="accent1">
                    <a:lumMod val="50000"/>
                  </a:schemeClr>
                </a:solidFill>
              </a:rPr>
              <a:t>thứ</a:t>
            </a:r>
            <a:r>
              <a:rPr lang="en-GB" b="1" dirty="0" smtClean="0">
                <a:solidFill>
                  <a:schemeClr val="accent1">
                    <a:lumMod val="50000"/>
                  </a:schemeClr>
                </a:solidFill>
              </a:rPr>
              <a:t> 37</a:t>
            </a:r>
          </a:p>
          <a:p>
            <a:pPr marL="342900" lvl="1" indent="-342900">
              <a:buNone/>
            </a:pPr>
            <a:r>
              <a:rPr lang="en-GB" b="1" dirty="0" err="1" smtClean="0">
                <a:solidFill>
                  <a:schemeClr val="accent1">
                    <a:lumMod val="50000"/>
                  </a:schemeClr>
                </a:solidFill>
              </a:rPr>
              <a:t>của</a:t>
            </a:r>
            <a:r>
              <a:rPr lang="en-GB" b="1" dirty="0" smtClean="0">
                <a:solidFill>
                  <a:schemeClr val="accent1">
                    <a:lumMod val="50000"/>
                  </a:schemeClr>
                </a:solidFill>
              </a:rPr>
              <a:t> UNAIDS PCB</a:t>
            </a:r>
          </a:p>
          <a:p>
            <a:pPr marL="0" lvl="1" indent="0">
              <a:buNone/>
            </a:pPr>
            <a:endParaRPr lang="en-GB" b="1" dirty="0" smtClean="0">
              <a:solidFill>
                <a:schemeClr val="accent1">
                  <a:lumMod val="50000"/>
                </a:schemeClr>
              </a:solidFill>
            </a:endParaRPr>
          </a:p>
          <a:p>
            <a:pPr marL="457200" lvl="1" indent="-457200">
              <a:buFont typeface="Arial" panose="020B0604020202020204" pitchFamily="34" charset="0"/>
              <a:buChar char="•"/>
            </a:pPr>
            <a:r>
              <a:rPr lang="en-GB" b="1" dirty="0" err="1" smtClean="0">
                <a:solidFill>
                  <a:schemeClr val="accent1">
                    <a:lumMod val="50000"/>
                  </a:schemeClr>
                </a:solidFill>
              </a:rPr>
              <a:t>Tài</a:t>
            </a:r>
            <a:r>
              <a:rPr lang="en-GB" b="1" dirty="0" smtClean="0">
                <a:solidFill>
                  <a:schemeClr val="accent1">
                    <a:lumMod val="50000"/>
                  </a:schemeClr>
                </a:solidFill>
              </a:rPr>
              <a:t> </a:t>
            </a:r>
            <a:r>
              <a:rPr lang="en-GB" b="1" dirty="0" err="1" smtClean="0">
                <a:solidFill>
                  <a:schemeClr val="accent1">
                    <a:lumMod val="50000"/>
                  </a:schemeClr>
                </a:solidFill>
              </a:rPr>
              <a:t>liệu</a:t>
            </a:r>
            <a:r>
              <a:rPr lang="en-GB" b="1" dirty="0" smtClean="0">
                <a:solidFill>
                  <a:schemeClr val="accent1">
                    <a:lumMod val="50000"/>
                  </a:schemeClr>
                </a:solidFill>
              </a:rPr>
              <a:t> </a:t>
            </a:r>
            <a:r>
              <a:rPr lang="en-GB" b="1" dirty="0" err="1" smtClean="0">
                <a:solidFill>
                  <a:schemeClr val="accent1">
                    <a:lumMod val="50000"/>
                  </a:schemeClr>
                </a:solidFill>
              </a:rPr>
              <a:t>Hội</a:t>
            </a:r>
            <a:r>
              <a:rPr lang="en-GB" b="1" dirty="0" smtClean="0">
                <a:solidFill>
                  <a:schemeClr val="accent1">
                    <a:lumMod val="50000"/>
                  </a:schemeClr>
                </a:solidFill>
              </a:rPr>
              <a:t> </a:t>
            </a:r>
            <a:r>
              <a:rPr lang="en-GB" b="1" dirty="0" err="1" smtClean="0">
                <a:solidFill>
                  <a:schemeClr val="accent1">
                    <a:lumMod val="50000"/>
                  </a:schemeClr>
                </a:solidFill>
              </a:rPr>
              <a:t>nghị</a:t>
            </a:r>
            <a:r>
              <a:rPr lang="en-GB" b="1" dirty="0" smtClean="0">
                <a:solidFill>
                  <a:schemeClr val="accent1">
                    <a:lumMod val="50000"/>
                  </a:schemeClr>
                </a:solidFill>
              </a:rPr>
              <a:t> UNGASS</a:t>
            </a:r>
          </a:p>
          <a:p>
            <a:pPr marL="457200" lvl="1" indent="-457200"/>
            <a:endParaRPr lang="en-GB" b="1" dirty="0" smtClean="0">
              <a:solidFill>
                <a:schemeClr val="accent1">
                  <a:lumMod val="50000"/>
                </a:schemeClr>
              </a:solidFill>
            </a:endParaRPr>
          </a:p>
          <a:p>
            <a:pPr marL="457200" lvl="1" indent="-457200"/>
            <a:endParaRPr lang="en-GB" b="1" dirty="0">
              <a:solidFill>
                <a:schemeClr val="accent1">
                  <a:lumMod val="50000"/>
                </a:schemeClr>
              </a:solidFill>
            </a:endParaRPr>
          </a:p>
          <a:p>
            <a:endParaRPr lang="en-GB" dirty="0"/>
          </a:p>
        </p:txBody>
      </p:sp>
      <p:pic>
        <p:nvPicPr>
          <p:cNvPr id="5122" name="Picture 2" descr="C:\Users\ahmed\Pictures\Medical Ethics in prison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765" y="1306324"/>
            <a:ext cx="3566699" cy="2482715"/>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1765" y="3789040"/>
            <a:ext cx="3566700" cy="194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z="2800" dirty="0" smtClean="0">
                <a:solidFill>
                  <a:prstClr val="black">
                    <a:tint val="75000"/>
                  </a:prstClr>
                </a:solidFill>
              </a:rPr>
              <a:t>6</a:t>
            </a:r>
            <a:endParaRPr lang="en-GB" sz="2800"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6</a:t>
            </a:fld>
            <a:endParaRPr lang="en-GB" dirty="0">
              <a:solidFill>
                <a:prstClr val="black">
                  <a:tint val="75000"/>
                </a:prstClr>
              </a:solidFill>
            </a:endParaRPr>
          </a:p>
        </p:txBody>
      </p:sp>
    </p:spTree>
    <p:extLst>
      <p:ext uri="{BB962C8B-B14F-4D97-AF65-F5344CB8AC3E}">
        <p14:creationId xmlns:p14="http://schemas.microsoft.com/office/powerpoint/2010/main" val="42852087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0999" y="990600"/>
            <a:ext cx="6117631" cy="4670648"/>
          </a:xfrm>
        </p:spPr>
        <p:txBody>
          <a:bodyPr>
            <a:normAutofit/>
          </a:bodyPr>
          <a:lstStyle/>
          <a:p>
            <a:pPr algn="l"/>
            <a:r>
              <a:rPr lang="en-GB" sz="1800" dirty="0" smtClean="0">
                <a:solidFill>
                  <a:schemeClr val="accent1">
                    <a:lumMod val="50000"/>
                  </a:schemeClr>
                </a:solidFill>
              </a:rPr>
              <a:t>1</a:t>
            </a:r>
            <a:r>
              <a:rPr lang="en-GB" sz="1800" smtClean="0"/>
              <a:t>.   </a:t>
            </a:r>
            <a:r>
              <a:rPr lang="en-GB" sz="2000" smtClean="0"/>
              <a:t>Thông </a:t>
            </a:r>
            <a:r>
              <a:rPr lang="en-GB" sz="2000" dirty="0" smtClean="0"/>
              <a:t>tin, </a:t>
            </a:r>
            <a:r>
              <a:rPr lang="en-GB" sz="2000" dirty="0" err="1" smtClean="0"/>
              <a:t>giáo</a:t>
            </a:r>
            <a:r>
              <a:rPr lang="en-GB" sz="2000" dirty="0" smtClean="0"/>
              <a:t> </a:t>
            </a:r>
            <a:r>
              <a:rPr lang="en-GB" sz="2000" dirty="0" err="1" smtClean="0"/>
              <a:t>dục</a:t>
            </a:r>
            <a:r>
              <a:rPr lang="en-GB" sz="2000" dirty="0" smtClean="0"/>
              <a:t>, </a:t>
            </a:r>
            <a:r>
              <a:rPr lang="en-GB" sz="2000" dirty="0" err="1" smtClean="0"/>
              <a:t>truyền</a:t>
            </a:r>
            <a:r>
              <a:rPr lang="en-GB" sz="2000" dirty="0" smtClean="0"/>
              <a:t> </a:t>
            </a:r>
            <a:r>
              <a:rPr lang="en-GB" sz="2000" dirty="0" err="1" smtClean="0"/>
              <a:t>thông</a:t>
            </a:r>
            <a:r>
              <a:rPr lang="en-GB" sz="2000" dirty="0" smtClean="0"/>
              <a:t/>
            </a:r>
            <a:br>
              <a:rPr lang="en-GB" sz="2000" dirty="0" smtClean="0"/>
            </a:br>
            <a:r>
              <a:rPr lang="en-GB" sz="2000" dirty="0" smtClean="0"/>
              <a:t>2.  </a:t>
            </a:r>
            <a:r>
              <a:rPr lang="en-GB" sz="2000" dirty="0" err="1" smtClean="0"/>
              <a:t>Chương</a:t>
            </a:r>
            <a:r>
              <a:rPr lang="en-GB" sz="2000" dirty="0" smtClean="0"/>
              <a:t> </a:t>
            </a:r>
            <a:r>
              <a:rPr lang="en-GB" sz="2000" dirty="0" err="1" smtClean="0"/>
              <a:t>trình</a:t>
            </a:r>
            <a:r>
              <a:rPr lang="en-GB" sz="2000" dirty="0" smtClean="0"/>
              <a:t> </a:t>
            </a:r>
            <a:r>
              <a:rPr lang="en-GB" sz="2000" dirty="0" err="1" smtClean="0"/>
              <a:t>bao</a:t>
            </a:r>
            <a:r>
              <a:rPr lang="en-GB" sz="2000" dirty="0" smtClean="0"/>
              <a:t> </a:t>
            </a:r>
            <a:r>
              <a:rPr lang="en-GB" sz="2000" dirty="0" err="1" smtClean="0"/>
              <a:t>cao</a:t>
            </a:r>
            <a:r>
              <a:rPr lang="en-GB" sz="2000" dirty="0" smtClean="0"/>
              <a:t> </a:t>
            </a:r>
            <a:r>
              <a:rPr lang="en-GB" sz="2000" dirty="0" err="1" smtClean="0"/>
              <a:t>su</a:t>
            </a:r>
            <a:r>
              <a:rPr lang="en-GB" sz="2000" dirty="0" smtClean="0"/>
              <a:t/>
            </a:r>
            <a:br>
              <a:rPr lang="en-GB" sz="2000" dirty="0" smtClean="0"/>
            </a:br>
            <a:r>
              <a:rPr lang="en-GB" sz="2000" dirty="0" smtClean="0"/>
              <a:t>3.  </a:t>
            </a:r>
            <a:r>
              <a:rPr lang="en-GB" sz="2000" dirty="0" err="1" smtClean="0"/>
              <a:t>Dự</a:t>
            </a:r>
            <a:r>
              <a:rPr lang="en-GB" sz="2000" dirty="0" smtClean="0"/>
              <a:t> </a:t>
            </a:r>
            <a:r>
              <a:rPr lang="en-GB" sz="2000" dirty="0" err="1" smtClean="0"/>
              <a:t>phòng</a:t>
            </a:r>
            <a:r>
              <a:rPr lang="en-GB" sz="2000" dirty="0" smtClean="0"/>
              <a:t> </a:t>
            </a:r>
            <a:r>
              <a:rPr lang="en-GB" sz="2000" dirty="0" err="1" smtClean="0"/>
              <a:t>bạo</a:t>
            </a:r>
            <a:r>
              <a:rPr lang="en-GB" sz="2000" dirty="0" smtClean="0"/>
              <a:t> </a:t>
            </a:r>
            <a:r>
              <a:rPr lang="en-GB" sz="2000" dirty="0" err="1" smtClean="0"/>
              <a:t>lực</a:t>
            </a:r>
            <a:r>
              <a:rPr lang="en-GB" sz="2000" dirty="0" smtClean="0"/>
              <a:t> </a:t>
            </a:r>
            <a:r>
              <a:rPr lang="en-GB" sz="2000" dirty="0" err="1" smtClean="0"/>
              <a:t>tình</a:t>
            </a:r>
            <a:r>
              <a:rPr lang="en-GB" sz="2000" dirty="0" smtClean="0"/>
              <a:t> </a:t>
            </a:r>
            <a:r>
              <a:rPr lang="en-GB" sz="2000" dirty="0" err="1" smtClean="0"/>
              <a:t>dục</a:t>
            </a:r>
            <a:r>
              <a:rPr lang="en-GB" sz="2000" dirty="0" smtClean="0"/>
              <a:t/>
            </a:r>
            <a:br>
              <a:rPr lang="en-GB" sz="2000" dirty="0" smtClean="0"/>
            </a:br>
            <a:r>
              <a:rPr lang="en-GB" sz="2000" dirty="0" smtClean="0"/>
              <a:t>4. </a:t>
            </a:r>
            <a:r>
              <a:rPr lang="en-GB" sz="2000" b="1" dirty="0" smtClean="0"/>
              <a:t> </a:t>
            </a:r>
            <a:r>
              <a:rPr lang="en-GB" sz="2000" b="1" dirty="0" err="1" smtClean="0"/>
              <a:t>Điều</a:t>
            </a:r>
            <a:r>
              <a:rPr lang="en-GB" sz="2000" b="1" dirty="0" smtClean="0"/>
              <a:t> </a:t>
            </a:r>
            <a:r>
              <a:rPr lang="en-GB" sz="2000" b="1" dirty="0" err="1" smtClean="0"/>
              <a:t>trị</a:t>
            </a:r>
            <a:r>
              <a:rPr lang="en-GB" sz="2000" b="1" dirty="0" smtClean="0"/>
              <a:t> </a:t>
            </a:r>
            <a:r>
              <a:rPr lang="en-GB" sz="2000" b="1" dirty="0" err="1" smtClean="0"/>
              <a:t>lệ</a:t>
            </a:r>
            <a:r>
              <a:rPr lang="en-GB" sz="2000" b="1" dirty="0" smtClean="0"/>
              <a:t> </a:t>
            </a:r>
            <a:r>
              <a:rPr lang="en-GB" sz="2000" b="1" dirty="0" err="1" smtClean="0"/>
              <a:t>thuộc</a:t>
            </a:r>
            <a:r>
              <a:rPr lang="en-GB" sz="2000" b="1" dirty="0" smtClean="0"/>
              <a:t> ma </a:t>
            </a:r>
            <a:r>
              <a:rPr lang="en-GB" sz="2000" b="1" err="1" smtClean="0"/>
              <a:t>túy</a:t>
            </a:r>
            <a:r>
              <a:rPr lang="en-GB" sz="2000" b="1" smtClean="0"/>
              <a:t> </a:t>
            </a:r>
            <a:r>
              <a:rPr lang="en-GB" sz="2000" b="1" smtClean="0"/>
              <a:t>bao </a:t>
            </a:r>
            <a:r>
              <a:rPr lang="en-GB" sz="2000" b="1" dirty="0" err="1" smtClean="0"/>
              <a:t>gồm</a:t>
            </a:r>
            <a:r>
              <a:rPr lang="en-GB" sz="2000" b="1" dirty="0" smtClean="0"/>
              <a:t> ĐT </a:t>
            </a:r>
            <a:r>
              <a:rPr lang="en-GB" sz="2000" b="1" dirty="0" err="1" smtClean="0"/>
              <a:t>nghiện</a:t>
            </a:r>
            <a:r>
              <a:rPr lang="en-GB" sz="2000" b="1" dirty="0" smtClean="0"/>
              <a:t> CDTP</a:t>
            </a:r>
            <a:r>
              <a:rPr lang="en-GB" sz="2000" dirty="0" smtClean="0"/>
              <a:t/>
            </a:r>
            <a:br>
              <a:rPr lang="en-GB" sz="2000" dirty="0" smtClean="0"/>
            </a:br>
            <a:r>
              <a:rPr lang="en-GB" sz="2000" dirty="0" smtClean="0"/>
              <a:t>5.  </a:t>
            </a:r>
            <a:r>
              <a:rPr lang="en-GB" sz="2000" dirty="0" err="1" smtClean="0"/>
              <a:t>Bơm</a:t>
            </a:r>
            <a:r>
              <a:rPr lang="en-GB" sz="2000" dirty="0" smtClean="0"/>
              <a:t> </a:t>
            </a:r>
            <a:r>
              <a:rPr lang="en-GB" sz="2000" dirty="0" err="1" smtClean="0"/>
              <a:t>kim</a:t>
            </a:r>
            <a:r>
              <a:rPr lang="en-GB" sz="2000" dirty="0" smtClean="0"/>
              <a:t> </a:t>
            </a:r>
            <a:r>
              <a:rPr lang="en-GB" sz="2000" dirty="0" err="1" smtClean="0"/>
              <a:t>tiêm</a:t>
            </a:r>
            <a:r>
              <a:rPr lang="en-GB" sz="2000" dirty="0" smtClean="0"/>
              <a:t/>
            </a:r>
            <a:br>
              <a:rPr lang="en-GB" sz="2000" dirty="0" smtClean="0"/>
            </a:br>
            <a:r>
              <a:rPr lang="en-GB" sz="2000" dirty="0" smtClean="0"/>
              <a:t>6.  </a:t>
            </a:r>
            <a:r>
              <a:rPr lang="en-GB" sz="2000" dirty="0" err="1" smtClean="0"/>
              <a:t>Dự</a:t>
            </a:r>
            <a:r>
              <a:rPr lang="en-GB" sz="2000" dirty="0" smtClean="0"/>
              <a:t> </a:t>
            </a:r>
            <a:r>
              <a:rPr lang="en-GB" sz="2000" dirty="0" err="1" smtClean="0"/>
              <a:t>phòng</a:t>
            </a:r>
            <a:r>
              <a:rPr lang="en-GB" sz="2000" dirty="0" smtClean="0"/>
              <a:t> </a:t>
            </a:r>
            <a:r>
              <a:rPr lang="en-GB" sz="2000" dirty="0" err="1" smtClean="0"/>
              <a:t>lây</a:t>
            </a:r>
            <a:r>
              <a:rPr lang="en-GB" sz="2000" dirty="0" smtClean="0"/>
              <a:t> </a:t>
            </a:r>
            <a:r>
              <a:rPr lang="en-GB" sz="2000" dirty="0" err="1" smtClean="0"/>
              <a:t>nhiễm</a:t>
            </a:r>
            <a:r>
              <a:rPr lang="en-GB" sz="2000" dirty="0" smtClean="0"/>
              <a:t> qua </a:t>
            </a:r>
            <a:r>
              <a:rPr lang="en-GB" sz="2000" dirty="0" err="1" smtClean="0"/>
              <a:t>dịch</a:t>
            </a:r>
            <a:r>
              <a:rPr lang="en-GB" sz="2000" dirty="0" smtClean="0"/>
              <a:t> </a:t>
            </a:r>
            <a:r>
              <a:rPr lang="en-GB" sz="2000" dirty="0" err="1" smtClean="0"/>
              <a:t>vụ</a:t>
            </a:r>
            <a:r>
              <a:rPr lang="en-GB" sz="2000" dirty="0" smtClean="0"/>
              <a:t> y </a:t>
            </a:r>
            <a:r>
              <a:rPr lang="en-GB" sz="2000" dirty="0" err="1" smtClean="0"/>
              <a:t>tế</a:t>
            </a:r>
            <a:r>
              <a:rPr lang="en-GB" sz="2000" dirty="0" smtClean="0"/>
              <a:t/>
            </a:r>
            <a:br>
              <a:rPr lang="en-GB" sz="2000" dirty="0" smtClean="0"/>
            </a:br>
            <a:r>
              <a:rPr lang="en-GB" sz="2000" dirty="0" smtClean="0"/>
              <a:t>7.  </a:t>
            </a:r>
            <a:r>
              <a:rPr lang="en-GB" sz="2000" dirty="0" err="1" smtClean="0"/>
              <a:t>Dự</a:t>
            </a:r>
            <a:r>
              <a:rPr lang="en-GB" sz="2000" dirty="0" smtClean="0"/>
              <a:t> </a:t>
            </a:r>
            <a:r>
              <a:rPr lang="en-GB" sz="2000" dirty="0" err="1" smtClean="0"/>
              <a:t>phòng</a:t>
            </a:r>
            <a:r>
              <a:rPr lang="en-GB" sz="2000" dirty="0" smtClean="0"/>
              <a:t> </a:t>
            </a:r>
            <a:r>
              <a:rPr lang="en-GB" sz="2000" dirty="0" err="1" smtClean="0"/>
              <a:t>lây</a:t>
            </a:r>
            <a:r>
              <a:rPr lang="en-GB" sz="2000" dirty="0" smtClean="0"/>
              <a:t> </a:t>
            </a:r>
            <a:r>
              <a:rPr lang="en-GB" sz="2000" dirty="0" err="1" smtClean="0"/>
              <a:t>nhiễm</a:t>
            </a:r>
            <a:r>
              <a:rPr lang="en-GB" sz="2000" dirty="0" smtClean="0"/>
              <a:t> qua </a:t>
            </a:r>
            <a:r>
              <a:rPr lang="en-GB" sz="2000" dirty="0" err="1" smtClean="0"/>
              <a:t>xăm</a:t>
            </a:r>
            <a:r>
              <a:rPr lang="en-GB" sz="2000" dirty="0" smtClean="0"/>
              <a:t> </a:t>
            </a:r>
            <a:r>
              <a:rPr lang="en-GB" sz="2000" dirty="0" err="1" smtClean="0"/>
              <a:t>trổ</a:t>
            </a:r>
            <a:r>
              <a:rPr lang="en-GB" sz="2000" dirty="0" smtClean="0"/>
              <a:t> </a:t>
            </a:r>
            <a:r>
              <a:rPr lang="en-GB" sz="2000" dirty="0" err="1" smtClean="0"/>
              <a:t>và</a:t>
            </a:r>
            <a:r>
              <a:rPr lang="en-GB" sz="2000" dirty="0" smtClean="0"/>
              <a:t> </a:t>
            </a:r>
            <a:r>
              <a:rPr lang="en-GB" sz="2000" dirty="0" err="1" smtClean="0"/>
              <a:t>xuyên</a:t>
            </a:r>
            <a:r>
              <a:rPr lang="en-GB" sz="2000" dirty="0" smtClean="0"/>
              <a:t> </a:t>
            </a:r>
            <a:r>
              <a:rPr lang="en-GB" sz="2000" dirty="0" err="1" smtClean="0"/>
              <a:t>trích</a:t>
            </a:r>
            <a:r>
              <a:rPr lang="en-GB" sz="2000" dirty="0" smtClean="0"/>
              <a:t> qua da</a:t>
            </a:r>
            <a:br>
              <a:rPr lang="en-GB" sz="2000" dirty="0" smtClean="0"/>
            </a:br>
            <a:r>
              <a:rPr lang="en-GB" sz="2000" dirty="0" smtClean="0"/>
              <a:t>8.  </a:t>
            </a:r>
            <a:r>
              <a:rPr lang="en-GB" sz="2000" dirty="0" err="1" smtClean="0"/>
              <a:t>Dự</a:t>
            </a:r>
            <a:r>
              <a:rPr lang="en-GB" sz="2000" dirty="0" smtClean="0"/>
              <a:t> </a:t>
            </a:r>
            <a:r>
              <a:rPr lang="en-GB" sz="2000" dirty="0" err="1" smtClean="0"/>
              <a:t>phòng</a:t>
            </a:r>
            <a:r>
              <a:rPr lang="en-GB" sz="2000" dirty="0" smtClean="0"/>
              <a:t> </a:t>
            </a:r>
            <a:r>
              <a:rPr lang="en-GB" sz="2000" dirty="0" err="1" smtClean="0"/>
              <a:t>sau</a:t>
            </a:r>
            <a:r>
              <a:rPr lang="en-GB" sz="2000" dirty="0" smtClean="0"/>
              <a:t> </a:t>
            </a:r>
            <a:r>
              <a:rPr lang="en-GB" sz="2000" dirty="0" err="1" smtClean="0"/>
              <a:t>phơi</a:t>
            </a:r>
            <a:r>
              <a:rPr lang="en-GB" sz="2000" dirty="0" smtClean="0"/>
              <a:t> </a:t>
            </a:r>
            <a:r>
              <a:rPr lang="en-GB" sz="2000" dirty="0" err="1" smtClean="0"/>
              <a:t>nhiễm</a:t>
            </a:r>
            <a:r>
              <a:rPr lang="en-GB" sz="2000" dirty="0" smtClean="0"/>
              <a:t>.</a:t>
            </a:r>
            <a:br>
              <a:rPr lang="en-GB" sz="2000" dirty="0" smtClean="0"/>
            </a:br>
            <a:r>
              <a:rPr lang="en-GB" sz="2000" dirty="0" smtClean="0"/>
              <a:t>9.  </a:t>
            </a:r>
            <a:r>
              <a:rPr lang="en-GB" sz="2000" err="1" smtClean="0"/>
              <a:t>Tư</a:t>
            </a:r>
            <a:r>
              <a:rPr lang="en-GB" sz="2000" smtClean="0"/>
              <a:t> </a:t>
            </a:r>
            <a:r>
              <a:rPr lang="en-GB" sz="2000" smtClean="0"/>
              <a:t>vấn </a:t>
            </a:r>
            <a:r>
              <a:rPr lang="en-GB" sz="2000" dirty="0" err="1" smtClean="0"/>
              <a:t>và</a:t>
            </a:r>
            <a:r>
              <a:rPr lang="en-GB" sz="2000" dirty="0" smtClean="0"/>
              <a:t> </a:t>
            </a:r>
            <a:r>
              <a:rPr lang="en-GB" sz="2000" dirty="0" err="1" smtClean="0"/>
              <a:t>xét</a:t>
            </a:r>
            <a:r>
              <a:rPr lang="en-GB" sz="2000" dirty="0" smtClean="0"/>
              <a:t> </a:t>
            </a:r>
            <a:r>
              <a:rPr lang="en-GB" sz="2000" dirty="0" err="1" smtClean="0"/>
              <a:t>nghiệm</a:t>
            </a:r>
            <a:r>
              <a:rPr lang="en-GB" sz="2000" dirty="0" smtClean="0"/>
              <a:t> HIV</a:t>
            </a:r>
            <a:br>
              <a:rPr lang="en-GB" sz="2000" dirty="0" smtClean="0"/>
            </a:br>
            <a:r>
              <a:rPr lang="en-GB" sz="2000" dirty="0" smtClean="0"/>
              <a:t>10. </a:t>
            </a:r>
            <a:r>
              <a:rPr lang="en-GB" sz="2000" dirty="0" err="1" smtClean="0"/>
              <a:t>Điều</a:t>
            </a:r>
            <a:r>
              <a:rPr lang="en-GB" sz="2000" dirty="0" smtClean="0"/>
              <a:t> </a:t>
            </a:r>
            <a:r>
              <a:rPr lang="en-GB" sz="2000" dirty="0" err="1" smtClean="0"/>
              <a:t>trị</a:t>
            </a:r>
            <a:r>
              <a:rPr lang="en-GB" sz="2000" dirty="0" smtClean="0"/>
              <a:t>, </a:t>
            </a:r>
            <a:r>
              <a:rPr lang="en-GB" sz="2000" dirty="0" err="1" smtClean="0"/>
              <a:t>chăm</a:t>
            </a:r>
            <a:r>
              <a:rPr lang="en-GB" sz="2000" dirty="0" smtClean="0"/>
              <a:t> </a:t>
            </a:r>
            <a:r>
              <a:rPr lang="en-GB" sz="2000" dirty="0" err="1" smtClean="0"/>
              <a:t>sóc</a:t>
            </a:r>
            <a:r>
              <a:rPr lang="en-GB" sz="2000" dirty="0" smtClean="0"/>
              <a:t> </a:t>
            </a:r>
            <a:r>
              <a:rPr lang="en-GB" sz="2000" dirty="0" err="1" smtClean="0"/>
              <a:t>và</a:t>
            </a:r>
            <a:r>
              <a:rPr lang="en-GB" sz="2000" dirty="0" smtClean="0"/>
              <a:t> </a:t>
            </a:r>
            <a:r>
              <a:rPr lang="en-GB" sz="2000" dirty="0" err="1" smtClean="0"/>
              <a:t>hỗ</a:t>
            </a:r>
            <a:r>
              <a:rPr lang="en-GB" sz="2000" dirty="0" smtClean="0"/>
              <a:t> </a:t>
            </a:r>
            <a:r>
              <a:rPr lang="en-GB" sz="2000" dirty="0" err="1" smtClean="0"/>
              <a:t>trợ</a:t>
            </a:r>
            <a:r>
              <a:rPr lang="en-GB" sz="2000" dirty="0" smtClean="0"/>
              <a:t> HIV</a:t>
            </a:r>
            <a:br>
              <a:rPr lang="en-GB" sz="2000" dirty="0" smtClean="0"/>
            </a:br>
            <a:r>
              <a:rPr lang="en-GB" sz="2000" dirty="0" smtClean="0"/>
              <a:t>11. </a:t>
            </a:r>
            <a:r>
              <a:rPr lang="en-GB" sz="2000" dirty="0" err="1" smtClean="0"/>
              <a:t>Dự</a:t>
            </a:r>
            <a:r>
              <a:rPr lang="en-GB" sz="2000" dirty="0" smtClean="0"/>
              <a:t> </a:t>
            </a:r>
            <a:r>
              <a:rPr lang="en-GB" sz="2000" dirty="0" err="1" smtClean="0"/>
              <a:t>phòng</a:t>
            </a:r>
            <a:r>
              <a:rPr lang="en-GB" sz="2000" dirty="0" smtClean="0"/>
              <a:t>, </a:t>
            </a:r>
            <a:r>
              <a:rPr lang="en-GB" sz="2000" dirty="0" err="1" smtClean="0"/>
              <a:t>chẩn</a:t>
            </a:r>
            <a:r>
              <a:rPr lang="en-GB" sz="2000" dirty="0" smtClean="0"/>
              <a:t> </a:t>
            </a:r>
            <a:r>
              <a:rPr lang="en-GB" sz="2000" dirty="0" err="1" smtClean="0"/>
              <a:t>đoán</a:t>
            </a:r>
            <a:r>
              <a:rPr lang="en-GB" sz="2000" dirty="0" smtClean="0"/>
              <a:t> </a:t>
            </a:r>
            <a:r>
              <a:rPr lang="en-GB" sz="2000" dirty="0" err="1" smtClean="0"/>
              <a:t>và</a:t>
            </a:r>
            <a:r>
              <a:rPr lang="en-GB" sz="2000" dirty="0" smtClean="0"/>
              <a:t> </a:t>
            </a:r>
            <a:r>
              <a:rPr lang="en-GB" sz="2000" dirty="0" err="1" smtClean="0"/>
              <a:t>điều</a:t>
            </a:r>
            <a:r>
              <a:rPr lang="en-GB" sz="2000" dirty="0" smtClean="0"/>
              <a:t> </a:t>
            </a:r>
            <a:r>
              <a:rPr lang="en-GB" sz="2000" dirty="0" err="1" smtClean="0"/>
              <a:t>trị</a:t>
            </a:r>
            <a:r>
              <a:rPr lang="en-GB" sz="2000" dirty="0" smtClean="0"/>
              <a:t> </a:t>
            </a:r>
            <a:r>
              <a:rPr lang="en-GB" sz="2000" dirty="0" err="1" smtClean="0"/>
              <a:t>lao</a:t>
            </a:r>
            <a:r>
              <a:rPr lang="en-GB" sz="2000" dirty="0" smtClean="0"/>
              <a:t/>
            </a:r>
            <a:br>
              <a:rPr lang="en-GB" sz="2000" dirty="0" smtClean="0"/>
            </a:br>
            <a:r>
              <a:rPr lang="en-GB" sz="2000" dirty="0" smtClean="0"/>
              <a:t>12. </a:t>
            </a:r>
            <a:r>
              <a:rPr lang="en-GB" sz="2000" dirty="0" err="1" smtClean="0"/>
              <a:t>Phòng</a:t>
            </a:r>
            <a:r>
              <a:rPr lang="en-GB" sz="2000" dirty="0" smtClean="0"/>
              <a:t> </a:t>
            </a:r>
            <a:r>
              <a:rPr lang="en-GB" sz="2000" dirty="0" err="1" smtClean="0"/>
              <a:t>lây</a:t>
            </a:r>
            <a:r>
              <a:rPr lang="en-GB" sz="2000" dirty="0" smtClean="0"/>
              <a:t> </a:t>
            </a:r>
            <a:r>
              <a:rPr lang="en-GB" sz="2000" dirty="0" err="1" smtClean="0"/>
              <a:t>truyền</a:t>
            </a:r>
            <a:r>
              <a:rPr lang="en-GB" sz="2000" dirty="0" smtClean="0"/>
              <a:t> HIV </a:t>
            </a:r>
            <a:r>
              <a:rPr lang="en-GB" sz="2000" dirty="0" err="1" smtClean="0"/>
              <a:t>từ</a:t>
            </a:r>
            <a:r>
              <a:rPr lang="en-GB" sz="2000" dirty="0" smtClean="0"/>
              <a:t> </a:t>
            </a:r>
            <a:r>
              <a:rPr lang="en-GB" sz="2000" dirty="0" err="1" smtClean="0"/>
              <a:t>mẹ</a:t>
            </a:r>
            <a:r>
              <a:rPr lang="en-GB" sz="2000" dirty="0" smtClean="0"/>
              <a:t> sang con</a:t>
            </a:r>
            <a:br>
              <a:rPr lang="en-GB" sz="2000" dirty="0" smtClean="0"/>
            </a:br>
            <a:r>
              <a:rPr lang="en-GB" sz="2000" dirty="0" smtClean="0"/>
              <a:t>13. </a:t>
            </a:r>
            <a:r>
              <a:rPr lang="en-GB" sz="2000" dirty="0" err="1" smtClean="0"/>
              <a:t>Dự</a:t>
            </a:r>
            <a:r>
              <a:rPr lang="en-GB" sz="2000" dirty="0" smtClean="0"/>
              <a:t> </a:t>
            </a:r>
            <a:r>
              <a:rPr lang="en-GB" sz="2000" dirty="0" err="1" smtClean="0"/>
              <a:t>phòng</a:t>
            </a:r>
            <a:r>
              <a:rPr lang="en-GB" sz="2000" dirty="0" smtClean="0"/>
              <a:t> </a:t>
            </a:r>
            <a:r>
              <a:rPr lang="en-GB" sz="2000" err="1" smtClean="0"/>
              <a:t>bệnh</a:t>
            </a:r>
            <a:r>
              <a:rPr lang="en-GB" sz="2000" smtClean="0"/>
              <a:t> </a:t>
            </a:r>
            <a:r>
              <a:rPr lang="en-GB" sz="2000" smtClean="0"/>
              <a:t>lây truyền qua đường TD</a:t>
            </a:r>
            <a:r>
              <a:rPr lang="en-GB" sz="2000" dirty="0" smtClean="0"/>
              <a:t/>
            </a:r>
            <a:br>
              <a:rPr lang="en-GB" sz="2000" dirty="0" smtClean="0"/>
            </a:br>
            <a:r>
              <a:rPr lang="en-GB" sz="2000" dirty="0" smtClean="0"/>
              <a:t>14</a:t>
            </a:r>
            <a:r>
              <a:rPr lang="en-GB" sz="2000" smtClean="0"/>
              <a:t>. </a:t>
            </a:r>
            <a:r>
              <a:rPr lang="en-GB" sz="2000" smtClean="0"/>
              <a:t>Chủng </a:t>
            </a:r>
            <a:r>
              <a:rPr lang="en-GB" sz="2000" dirty="0" err="1" smtClean="0"/>
              <a:t>ngừa</a:t>
            </a:r>
            <a:r>
              <a:rPr lang="en-GB" sz="2000" dirty="0" smtClean="0"/>
              <a:t>, </a:t>
            </a:r>
            <a:r>
              <a:rPr lang="en-GB" sz="2000" dirty="0" err="1" smtClean="0"/>
              <a:t>chẩn</a:t>
            </a:r>
            <a:r>
              <a:rPr lang="en-GB" sz="2000" dirty="0" smtClean="0"/>
              <a:t> </a:t>
            </a:r>
            <a:r>
              <a:rPr lang="en-GB" sz="2000" dirty="0" err="1" smtClean="0"/>
              <a:t>đoán</a:t>
            </a:r>
            <a:r>
              <a:rPr lang="en-GB" sz="2000" dirty="0" smtClean="0"/>
              <a:t> </a:t>
            </a:r>
            <a:r>
              <a:rPr lang="en-GB" sz="2000" dirty="0" err="1" smtClean="0"/>
              <a:t>và</a:t>
            </a:r>
            <a:r>
              <a:rPr lang="en-GB" sz="2000" dirty="0" smtClean="0"/>
              <a:t> </a:t>
            </a:r>
            <a:r>
              <a:rPr lang="en-GB" sz="2000" dirty="0" err="1" smtClean="0"/>
              <a:t>điều</a:t>
            </a:r>
            <a:r>
              <a:rPr lang="en-GB" sz="2000" dirty="0" smtClean="0"/>
              <a:t> </a:t>
            </a:r>
            <a:r>
              <a:rPr lang="en-GB" sz="2000" dirty="0" err="1" smtClean="0"/>
              <a:t>trị</a:t>
            </a:r>
            <a:r>
              <a:rPr lang="en-GB" sz="2000" dirty="0" smtClean="0"/>
              <a:t> </a:t>
            </a:r>
            <a:r>
              <a:rPr lang="en-GB" sz="2000" dirty="0" err="1" smtClean="0"/>
              <a:t>viêm</a:t>
            </a:r>
            <a:r>
              <a:rPr lang="en-GB" sz="2000" dirty="0" smtClean="0"/>
              <a:t> </a:t>
            </a:r>
            <a:r>
              <a:rPr lang="en-GB" sz="2000" dirty="0" err="1" smtClean="0"/>
              <a:t>gan</a:t>
            </a:r>
            <a:r>
              <a:rPr lang="en-GB" sz="2000" dirty="0" smtClean="0"/>
              <a:t> </a:t>
            </a:r>
            <a:r>
              <a:rPr lang="en-GB" sz="2000" dirty="0" err="1" smtClean="0"/>
              <a:t>virut</a:t>
            </a:r>
            <a:r>
              <a:rPr lang="en-GB" sz="2000" dirty="0" smtClean="0"/>
              <a:t/>
            </a:r>
            <a:br>
              <a:rPr lang="en-GB" sz="2000" dirty="0" smtClean="0"/>
            </a:br>
            <a:r>
              <a:rPr lang="en-GB" sz="2000" dirty="0" smtClean="0"/>
              <a:t>15. </a:t>
            </a:r>
            <a:r>
              <a:rPr lang="en-GB" sz="2000" dirty="0" err="1" smtClean="0"/>
              <a:t>Phòng</a:t>
            </a:r>
            <a:r>
              <a:rPr lang="en-GB" sz="2000" dirty="0" smtClean="0"/>
              <a:t> </a:t>
            </a:r>
            <a:r>
              <a:rPr lang="en-GB" sz="2000" dirty="0" err="1" smtClean="0"/>
              <a:t>chống</a:t>
            </a:r>
            <a:r>
              <a:rPr lang="en-GB" sz="2000" dirty="0" smtClean="0"/>
              <a:t> </a:t>
            </a:r>
            <a:r>
              <a:rPr lang="en-GB" sz="2000" dirty="0" err="1" smtClean="0"/>
              <a:t>rủi</a:t>
            </a:r>
            <a:r>
              <a:rPr lang="en-GB" sz="2000" dirty="0" smtClean="0"/>
              <a:t> </a:t>
            </a:r>
            <a:r>
              <a:rPr lang="en-GB" sz="2000" dirty="0" err="1" smtClean="0"/>
              <a:t>ro</a:t>
            </a:r>
            <a:r>
              <a:rPr lang="en-GB" sz="2000" dirty="0" smtClean="0"/>
              <a:t> </a:t>
            </a:r>
            <a:r>
              <a:rPr lang="en-GB" sz="2000" dirty="0" err="1" smtClean="0"/>
              <a:t>nghề</a:t>
            </a:r>
            <a:r>
              <a:rPr lang="en-GB" sz="2000" dirty="0" smtClean="0"/>
              <a:t> </a:t>
            </a:r>
            <a:r>
              <a:rPr lang="en-GB" sz="2000" dirty="0" err="1" smtClean="0"/>
              <a:t>nghiệp</a:t>
            </a:r>
            <a:r>
              <a:rPr lang="en-GB" sz="2000" dirty="0" smtClean="0"/>
              <a:t> </a:t>
            </a:r>
            <a:r>
              <a:rPr lang="en-GB" sz="2000" dirty="0" err="1" smtClean="0"/>
              <a:t>cho</a:t>
            </a:r>
            <a:r>
              <a:rPr lang="en-GB" sz="2000" dirty="0" smtClean="0"/>
              <a:t> </a:t>
            </a:r>
            <a:r>
              <a:rPr lang="en-GB" sz="2000" dirty="0" err="1" smtClean="0"/>
              <a:t>cán</a:t>
            </a:r>
            <a:r>
              <a:rPr lang="en-GB" sz="2000" dirty="0" smtClean="0"/>
              <a:t> </a:t>
            </a:r>
            <a:r>
              <a:rPr lang="en-GB" sz="2000" dirty="0" err="1" smtClean="0"/>
              <a:t>bộ</a:t>
            </a:r>
            <a:r>
              <a:rPr lang="en-GB" sz="2000" dirty="0" smtClean="0"/>
              <a:t> </a:t>
            </a:r>
            <a:r>
              <a:rPr lang="en-GB" sz="2000" dirty="0" err="1" smtClean="0"/>
              <a:t>trại</a:t>
            </a:r>
            <a:r>
              <a:rPr lang="en-GB" sz="2000" dirty="0" smtClean="0"/>
              <a:t> </a:t>
            </a:r>
            <a:r>
              <a:rPr lang="en-GB" sz="2000" dirty="0" err="1" smtClean="0"/>
              <a:t>giam</a:t>
            </a:r>
            <a:endParaRPr lang="en-GB" sz="2000" dirty="0"/>
          </a:p>
        </p:txBody>
      </p:sp>
      <p:sp>
        <p:nvSpPr>
          <p:cNvPr id="3" name="Subtitle 2"/>
          <p:cNvSpPr>
            <a:spLocks noGrp="1"/>
          </p:cNvSpPr>
          <p:nvPr>
            <p:ph type="subTitle" idx="1"/>
          </p:nvPr>
        </p:nvSpPr>
        <p:spPr>
          <a:xfrm>
            <a:off x="251521" y="152400"/>
            <a:ext cx="8782942" cy="1066800"/>
          </a:xfrm>
        </p:spPr>
        <p:txBody>
          <a:bodyPr>
            <a:normAutofit/>
          </a:bodyPr>
          <a:lstStyle/>
          <a:p>
            <a:pPr algn="l"/>
            <a:r>
              <a:rPr lang="en-GB" sz="2800" b="1" dirty="0" err="1" smtClean="0">
                <a:solidFill>
                  <a:schemeClr val="accent3">
                    <a:lumMod val="75000"/>
                  </a:schemeClr>
                </a:solidFill>
                <a:latin typeface="+mj-lt"/>
              </a:rPr>
              <a:t>Dịch</a:t>
            </a:r>
            <a:r>
              <a:rPr lang="en-GB" sz="2800" b="1" dirty="0" smtClean="0">
                <a:solidFill>
                  <a:schemeClr val="accent3">
                    <a:lumMod val="75000"/>
                  </a:schemeClr>
                </a:solidFill>
                <a:latin typeface="+mj-lt"/>
              </a:rPr>
              <a:t> </a:t>
            </a:r>
            <a:r>
              <a:rPr lang="en-GB" sz="2800" b="1" dirty="0" err="1" smtClean="0">
                <a:solidFill>
                  <a:schemeClr val="accent3">
                    <a:lumMod val="75000"/>
                  </a:schemeClr>
                </a:solidFill>
                <a:latin typeface="+mj-lt"/>
              </a:rPr>
              <a:t>vụ</a:t>
            </a:r>
            <a:r>
              <a:rPr lang="en-GB" sz="2800" b="1" dirty="0" smtClean="0">
                <a:solidFill>
                  <a:schemeClr val="accent3">
                    <a:lumMod val="75000"/>
                  </a:schemeClr>
                </a:solidFill>
                <a:latin typeface="+mj-lt"/>
              </a:rPr>
              <a:t> HIV </a:t>
            </a:r>
            <a:r>
              <a:rPr lang="en-GB" sz="2800" b="1" dirty="0" err="1" smtClean="0">
                <a:solidFill>
                  <a:schemeClr val="accent3">
                    <a:lumMod val="75000"/>
                  </a:schemeClr>
                </a:solidFill>
                <a:latin typeface="+mj-lt"/>
              </a:rPr>
              <a:t>hiệu</a:t>
            </a:r>
            <a:r>
              <a:rPr lang="en-GB" sz="2800" b="1" dirty="0" smtClean="0">
                <a:solidFill>
                  <a:schemeClr val="accent3">
                    <a:lumMod val="75000"/>
                  </a:schemeClr>
                </a:solidFill>
                <a:latin typeface="+mj-lt"/>
              </a:rPr>
              <a:t> </a:t>
            </a:r>
            <a:r>
              <a:rPr lang="en-GB" sz="2800" b="1" dirty="0" err="1" smtClean="0">
                <a:solidFill>
                  <a:schemeClr val="accent3">
                    <a:lumMod val="75000"/>
                  </a:schemeClr>
                </a:solidFill>
                <a:latin typeface="+mj-lt"/>
              </a:rPr>
              <a:t>quả</a:t>
            </a:r>
            <a:r>
              <a:rPr lang="en-GB" sz="2800" b="1" dirty="0" smtClean="0">
                <a:solidFill>
                  <a:schemeClr val="accent3">
                    <a:lumMod val="75000"/>
                  </a:schemeClr>
                </a:solidFill>
                <a:latin typeface="+mj-lt"/>
              </a:rPr>
              <a:t> </a:t>
            </a:r>
            <a:r>
              <a:rPr lang="en-GB" sz="2800" b="1" dirty="0" err="1" smtClean="0">
                <a:solidFill>
                  <a:schemeClr val="accent3">
                    <a:lumMod val="75000"/>
                  </a:schemeClr>
                </a:solidFill>
                <a:latin typeface="+mj-lt"/>
              </a:rPr>
              <a:t>cho</a:t>
            </a:r>
            <a:r>
              <a:rPr lang="en-GB" sz="2800" b="1" dirty="0" smtClean="0">
                <a:solidFill>
                  <a:schemeClr val="accent3">
                    <a:lumMod val="75000"/>
                  </a:schemeClr>
                </a:solidFill>
                <a:latin typeface="+mj-lt"/>
              </a:rPr>
              <a:t> </a:t>
            </a:r>
            <a:r>
              <a:rPr lang="en-GB" sz="2800" b="1" dirty="0" err="1" smtClean="0">
                <a:solidFill>
                  <a:schemeClr val="accent3">
                    <a:lumMod val="75000"/>
                  </a:schemeClr>
                </a:solidFill>
                <a:latin typeface="+mj-lt"/>
              </a:rPr>
              <a:t>người</a:t>
            </a:r>
            <a:r>
              <a:rPr lang="en-GB" sz="2800" b="1" dirty="0" smtClean="0">
                <a:solidFill>
                  <a:schemeClr val="accent3">
                    <a:lumMod val="75000"/>
                  </a:schemeClr>
                </a:solidFill>
                <a:latin typeface="+mj-lt"/>
              </a:rPr>
              <a:t> </a:t>
            </a:r>
            <a:r>
              <a:rPr lang="en-GB" sz="2800" b="1" dirty="0" err="1" smtClean="0">
                <a:solidFill>
                  <a:schemeClr val="accent3">
                    <a:lumMod val="75000"/>
                  </a:schemeClr>
                </a:solidFill>
                <a:latin typeface="+mj-lt"/>
              </a:rPr>
              <a:t>sống</a:t>
            </a:r>
            <a:r>
              <a:rPr lang="en-GB" sz="2800" b="1" dirty="0" smtClean="0">
                <a:solidFill>
                  <a:schemeClr val="accent3">
                    <a:lumMod val="75000"/>
                  </a:schemeClr>
                </a:solidFill>
                <a:latin typeface="+mj-lt"/>
              </a:rPr>
              <a:t> </a:t>
            </a:r>
            <a:r>
              <a:rPr lang="en-GB" sz="2800" b="1" dirty="0" err="1" smtClean="0">
                <a:solidFill>
                  <a:schemeClr val="accent3">
                    <a:lumMod val="75000"/>
                  </a:schemeClr>
                </a:solidFill>
                <a:latin typeface="+mj-lt"/>
              </a:rPr>
              <a:t>trong</a:t>
            </a:r>
            <a:r>
              <a:rPr lang="en-GB" sz="2800" b="1" dirty="0" smtClean="0">
                <a:solidFill>
                  <a:schemeClr val="accent3">
                    <a:lumMod val="75000"/>
                  </a:schemeClr>
                </a:solidFill>
                <a:latin typeface="+mj-lt"/>
              </a:rPr>
              <a:t> TG</a:t>
            </a:r>
          </a:p>
          <a:p>
            <a:pPr algn="l"/>
            <a:r>
              <a:rPr lang="en-GB" sz="2200" dirty="0" smtClean="0">
                <a:solidFill>
                  <a:srgbClr val="C00000"/>
                </a:solidFill>
                <a:latin typeface="+mj-lt"/>
              </a:rPr>
              <a:t>UNODC, ILO, UNDP, WHO, UNAIDS </a:t>
            </a:r>
            <a:r>
              <a:rPr lang="en-GB" sz="2200" dirty="0" err="1" smtClean="0">
                <a:solidFill>
                  <a:srgbClr val="C00000"/>
                </a:solidFill>
                <a:latin typeface="+mj-lt"/>
              </a:rPr>
              <a:t>đề</a:t>
            </a:r>
            <a:r>
              <a:rPr lang="en-GB" sz="2200" dirty="0" smtClean="0">
                <a:solidFill>
                  <a:srgbClr val="C00000"/>
                </a:solidFill>
                <a:latin typeface="+mj-lt"/>
              </a:rPr>
              <a:t> </a:t>
            </a:r>
            <a:r>
              <a:rPr lang="en-GB" sz="2200" dirty="0" err="1" smtClean="0">
                <a:solidFill>
                  <a:srgbClr val="C00000"/>
                </a:solidFill>
                <a:latin typeface="+mj-lt"/>
              </a:rPr>
              <a:t>xuất</a:t>
            </a:r>
            <a:r>
              <a:rPr lang="en-GB" sz="2200" dirty="0" smtClean="0">
                <a:solidFill>
                  <a:srgbClr val="C00000"/>
                </a:solidFill>
                <a:latin typeface="+mj-lt"/>
              </a:rPr>
              <a:t> </a:t>
            </a:r>
            <a:r>
              <a:rPr lang="en-GB" sz="2200" dirty="0" err="1" smtClean="0">
                <a:solidFill>
                  <a:srgbClr val="C00000"/>
                </a:solidFill>
                <a:latin typeface="+mj-lt"/>
              </a:rPr>
              <a:t>gói</a:t>
            </a:r>
            <a:r>
              <a:rPr lang="en-GB" sz="2200" dirty="0" smtClean="0">
                <a:solidFill>
                  <a:srgbClr val="C00000"/>
                </a:solidFill>
                <a:latin typeface="+mj-lt"/>
              </a:rPr>
              <a:t> can </a:t>
            </a:r>
            <a:r>
              <a:rPr lang="en-GB" sz="2200" dirty="0" err="1" smtClean="0">
                <a:solidFill>
                  <a:srgbClr val="C00000"/>
                </a:solidFill>
                <a:latin typeface="+mj-lt"/>
              </a:rPr>
              <a:t>thiệp</a:t>
            </a:r>
            <a:r>
              <a:rPr lang="en-GB" sz="2200" dirty="0" smtClean="0">
                <a:solidFill>
                  <a:srgbClr val="C00000"/>
                </a:solidFill>
                <a:latin typeface="+mj-lt"/>
              </a:rPr>
              <a:t> </a:t>
            </a:r>
            <a:r>
              <a:rPr lang="en-GB" sz="2200" dirty="0" err="1" smtClean="0">
                <a:solidFill>
                  <a:srgbClr val="C00000"/>
                </a:solidFill>
                <a:latin typeface="+mj-lt"/>
              </a:rPr>
              <a:t>toàn</a:t>
            </a:r>
            <a:r>
              <a:rPr lang="en-GB" sz="2200" dirty="0" smtClean="0">
                <a:solidFill>
                  <a:srgbClr val="C00000"/>
                </a:solidFill>
                <a:latin typeface="+mj-lt"/>
              </a:rPr>
              <a:t> </a:t>
            </a:r>
            <a:r>
              <a:rPr lang="en-GB" sz="2200" dirty="0" err="1" smtClean="0">
                <a:solidFill>
                  <a:srgbClr val="C00000"/>
                </a:solidFill>
                <a:latin typeface="+mj-lt"/>
              </a:rPr>
              <a:t>diện</a:t>
            </a:r>
            <a:r>
              <a:rPr lang="en-GB" sz="2200" dirty="0" smtClean="0">
                <a:solidFill>
                  <a:srgbClr val="C00000"/>
                </a:solidFill>
                <a:latin typeface="+mj-lt"/>
              </a:rPr>
              <a:t>:</a:t>
            </a:r>
            <a:endParaRPr lang="en-GB" sz="2200" dirty="0">
              <a:solidFill>
                <a:srgbClr val="C00000"/>
              </a:solidFill>
              <a:latin typeface="+mj-lt"/>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8631" y="1628800"/>
            <a:ext cx="2498841" cy="3478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6930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6632"/>
            <a:ext cx="8229600" cy="814102"/>
          </a:xfrm>
        </p:spPr>
        <p:txBody>
          <a:bodyPr>
            <a:normAutofit/>
          </a:bodyPr>
          <a:lstStyle/>
          <a:p>
            <a:endParaRPr lang="en-GB" sz="2400" dirty="0"/>
          </a:p>
        </p:txBody>
      </p:sp>
      <p:sp>
        <p:nvSpPr>
          <p:cNvPr id="5" name="Content Placeholder 4"/>
          <p:cNvSpPr>
            <a:spLocks noGrp="1"/>
          </p:cNvSpPr>
          <p:nvPr>
            <p:ph idx="1"/>
          </p:nvPr>
        </p:nvSpPr>
        <p:spPr>
          <a:xfrm>
            <a:off x="457200" y="1088740"/>
            <a:ext cx="8229600" cy="5037423"/>
          </a:xfrm>
        </p:spPr>
        <p:txBody>
          <a:bodyPr>
            <a:normAutofit/>
          </a:bodyPr>
          <a:lstStyle/>
          <a:p>
            <a:pPr marL="0" indent="0" algn="ctr">
              <a:buNone/>
            </a:pPr>
            <a:r>
              <a:rPr lang="en-GB" sz="5400" b="1" dirty="0" err="1" smtClean="0"/>
              <a:t>ĐT</a:t>
            </a:r>
            <a:r>
              <a:rPr lang="en-GB" sz="5400" b="1" dirty="0" smtClean="0"/>
              <a:t> </a:t>
            </a:r>
            <a:r>
              <a:rPr lang="en-GB" sz="5400" b="1" dirty="0" err="1" smtClean="0"/>
              <a:t>nghiện</a:t>
            </a:r>
            <a:r>
              <a:rPr lang="en-GB" sz="5400" b="1" dirty="0" smtClean="0"/>
              <a:t> </a:t>
            </a:r>
            <a:r>
              <a:rPr lang="en-GB" sz="5400" b="1" dirty="0" err="1" smtClean="0"/>
              <a:t>CDTP</a:t>
            </a:r>
            <a:r>
              <a:rPr lang="en-GB" sz="5400" b="1" dirty="0" smtClean="0"/>
              <a:t> - </a:t>
            </a:r>
            <a:r>
              <a:rPr lang="en-GB" sz="5400" b="1" dirty="0" err="1" smtClean="0"/>
              <a:t>OST</a:t>
            </a:r>
            <a:r>
              <a:rPr lang="en-GB" sz="5400" b="1" dirty="0" smtClean="0"/>
              <a:t> </a:t>
            </a:r>
          </a:p>
          <a:p>
            <a:pPr marL="0" indent="0" algn="ctr">
              <a:buNone/>
            </a:pPr>
            <a:endParaRPr lang="en-GB" sz="5400" b="1" dirty="0" smtClean="0"/>
          </a:p>
          <a:p>
            <a:pPr marL="0" indent="0" algn="ctr">
              <a:buNone/>
            </a:pPr>
            <a:r>
              <a:rPr lang="en-GB" sz="5400" b="1" dirty="0" err="1" smtClean="0"/>
              <a:t>trong</a:t>
            </a:r>
            <a:r>
              <a:rPr lang="en-GB" sz="5400" b="1" dirty="0" smtClean="0"/>
              <a:t> </a:t>
            </a:r>
            <a:r>
              <a:rPr lang="en-GB" sz="5400" b="1" dirty="0" err="1" smtClean="0"/>
              <a:t>các</a:t>
            </a:r>
            <a:r>
              <a:rPr lang="en-GB" sz="5400" b="1" dirty="0" smtClean="0"/>
              <a:t> </a:t>
            </a:r>
            <a:r>
              <a:rPr lang="en-GB" sz="5400" b="1" dirty="0" err="1" smtClean="0"/>
              <a:t>trại</a:t>
            </a:r>
            <a:r>
              <a:rPr lang="en-GB" sz="5400" b="1" dirty="0" smtClean="0"/>
              <a:t> </a:t>
            </a:r>
            <a:r>
              <a:rPr lang="en-GB" sz="5400" b="1" dirty="0" err="1" smtClean="0"/>
              <a:t>giam</a:t>
            </a:r>
            <a:endParaRPr lang="en-GB" sz="5400" b="1" dirty="0"/>
          </a:p>
        </p:txBody>
      </p:sp>
      <p:sp>
        <p:nvSpPr>
          <p:cNvPr id="2" name="Footer Placeholder 1"/>
          <p:cNvSpPr>
            <a:spLocks noGrp="1"/>
          </p:cNvSpPr>
          <p:nvPr>
            <p:ph type="ftr" sz="quarter" idx="11"/>
          </p:nvPr>
        </p:nvSpPr>
        <p:spPr/>
        <p:txBody>
          <a:bodyPr/>
          <a:lstStyle/>
          <a:p>
            <a:r>
              <a:rPr lang="en-US" sz="2800" dirty="0" smtClean="0">
                <a:solidFill>
                  <a:prstClr val="black">
                    <a:tint val="75000"/>
                  </a:prstClr>
                </a:solidFill>
              </a:rPr>
              <a:t>10</a:t>
            </a:r>
            <a:endParaRPr lang="en-GB" sz="2800" dirty="0">
              <a:solidFill>
                <a:prstClr val="black">
                  <a:tint val="75000"/>
                </a:prstClr>
              </a:solidFill>
            </a:endParaRPr>
          </a:p>
        </p:txBody>
      </p:sp>
      <p:sp>
        <p:nvSpPr>
          <p:cNvPr id="3" name="Slide Number Placeholder 2"/>
          <p:cNvSpPr>
            <a:spLocks noGrp="1"/>
          </p:cNvSpPr>
          <p:nvPr>
            <p:ph type="sldNum" sz="quarter" idx="12"/>
          </p:nvPr>
        </p:nvSpPr>
        <p:spPr/>
        <p:txBody>
          <a:bodyPr/>
          <a:lstStyle/>
          <a:p>
            <a:fld id="{6C896CEA-C76D-461A-B708-DF21A681B18A}" type="slidenum">
              <a:rPr lang="en-GB" smtClean="0">
                <a:solidFill>
                  <a:prstClr val="black">
                    <a:tint val="75000"/>
                  </a:prstClr>
                </a:solidFill>
              </a:rPr>
              <a:pPr/>
              <a:t>8</a:t>
            </a:fld>
            <a:endParaRPr lang="en-GB" dirty="0">
              <a:solidFill>
                <a:prstClr val="black">
                  <a:tint val="75000"/>
                </a:prstClr>
              </a:solidFill>
            </a:endParaRPr>
          </a:p>
        </p:txBody>
      </p:sp>
    </p:spTree>
    <p:extLst>
      <p:ext uri="{BB962C8B-B14F-4D97-AF65-F5344CB8AC3E}">
        <p14:creationId xmlns:p14="http://schemas.microsoft.com/office/powerpoint/2010/main" val="294358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t>Điều</a:t>
            </a:r>
            <a:r>
              <a:rPr lang="en-US" b="1" dirty="0" smtClean="0"/>
              <a:t> </a:t>
            </a:r>
            <a:r>
              <a:rPr lang="en-US" b="1" dirty="0" err="1" smtClean="0"/>
              <a:t>trị</a:t>
            </a:r>
            <a:r>
              <a:rPr lang="en-US" b="1" dirty="0" smtClean="0"/>
              <a:t> </a:t>
            </a:r>
            <a:r>
              <a:rPr lang="en-US" b="1" dirty="0" err="1" smtClean="0"/>
              <a:t>nghiện</a:t>
            </a:r>
            <a:r>
              <a:rPr lang="en-US" b="1" dirty="0" smtClean="0"/>
              <a:t> </a:t>
            </a:r>
            <a:r>
              <a:rPr lang="en-US" b="1" dirty="0" err="1" smtClean="0"/>
              <a:t>CDTP</a:t>
            </a:r>
            <a:r>
              <a:rPr lang="en-US" b="1" dirty="0" smtClean="0"/>
              <a:t> </a:t>
            </a:r>
            <a:r>
              <a:rPr lang="en-US" b="1" dirty="0" err="1" smtClean="0"/>
              <a:t>trong</a:t>
            </a:r>
            <a:r>
              <a:rPr lang="en-US" b="1" dirty="0" smtClean="0"/>
              <a:t> TG</a:t>
            </a:r>
            <a:endParaRPr lang="vi-VN" b="1" dirty="0"/>
          </a:p>
        </p:txBody>
      </p:sp>
      <p:sp>
        <p:nvSpPr>
          <p:cNvPr id="3" name="Content Placeholder 2"/>
          <p:cNvSpPr>
            <a:spLocks noGrp="1"/>
          </p:cNvSpPr>
          <p:nvPr>
            <p:ph idx="1"/>
          </p:nvPr>
        </p:nvSpPr>
        <p:spPr/>
        <p:txBody>
          <a:bodyPr>
            <a:normAutofit fontScale="92500" lnSpcReduction="20000"/>
          </a:bodyPr>
          <a:lstStyle/>
          <a:p>
            <a:r>
              <a:rPr lang="en-US" dirty="0" err="1" smtClean="0"/>
              <a:t>Nhìn</a:t>
            </a:r>
            <a:r>
              <a:rPr lang="en-US" dirty="0" smtClean="0"/>
              <a:t> </a:t>
            </a:r>
            <a:r>
              <a:rPr lang="en-US" dirty="0" err="1" smtClean="0"/>
              <a:t>chung</a:t>
            </a:r>
            <a:r>
              <a:rPr lang="en-US" dirty="0" smtClean="0"/>
              <a:t> </a:t>
            </a:r>
            <a:r>
              <a:rPr lang="en-US" dirty="0" err="1" smtClean="0"/>
              <a:t>nỗ</a:t>
            </a:r>
            <a:r>
              <a:rPr lang="en-US" dirty="0" smtClean="0"/>
              <a:t> </a:t>
            </a:r>
            <a:r>
              <a:rPr lang="en-US" err="1" smtClean="0"/>
              <a:t>lực</a:t>
            </a:r>
            <a:r>
              <a:rPr lang="en-US" smtClean="0"/>
              <a:t> </a:t>
            </a:r>
            <a:r>
              <a:rPr lang="en-US" smtClean="0"/>
              <a:t>đẩy </a:t>
            </a:r>
            <a:r>
              <a:rPr lang="en-US" dirty="0" err="1" smtClean="0"/>
              <a:t>lùi</a:t>
            </a:r>
            <a:r>
              <a:rPr lang="en-US" dirty="0" smtClean="0"/>
              <a:t> HIV </a:t>
            </a:r>
            <a:r>
              <a:rPr lang="en-US" dirty="0" err="1" smtClean="0"/>
              <a:t>trong</a:t>
            </a:r>
            <a:r>
              <a:rPr lang="en-US" dirty="0" smtClean="0"/>
              <a:t> TG </a:t>
            </a:r>
            <a:r>
              <a:rPr lang="en-US" dirty="0" err="1" smtClean="0"/>
              <a:t>đã</a:t>
            </a:r>
            <a:r>
              <a:rPr lang="en-US" dirty="0" smtClean="0"/>
              <a:t> </a:t>
            </a:r>
            <a:r>
              <a:rPr lang="en-US" dirty="0" err="1" smtClean="0"/>
              <a:t>có</a:t>
            </a:r>
            <a:r>
              <a:rPr lang="en-US" dirty="0" smtClean="0"/>
              <a:t> </a:t>
            </a:r>
            <a:r>
              <a:rPr lang="en-US" dirty="0" err="1" smtClean="0"/>
              <a:t>nhiều</a:t>
            </a:r>
            <a:r>
              <a:rPr lang="en-US" dirty="0" smtClean="0"/>
              <a:t> </a:t>
            </a:r>
            <a:r>
              <a:rPr lang="en-US" dirty="0" err="1" smtClean="0"/>
              <a:t>thành</a:t>
            </a:r>
            <a:r>
              <a:rPr lang="en-US" dirty="0" smtClean="0"/>
              <a:t> </a:t>
            </a:r>
            <a:r>
              <a:rPr lang="en-US" dirty="0" err="1" smtClean="0"/>
              <a:t>tựu</a:t>
            </a:r>
            <a:r>
              <a:rPr lang="en-US" dirty="0" smtClean="0"/>
              <a:t> </a:t>
            </a:r>
            <a:r>
              <a:rPr lang="en-US" dirty="0" err="1" smtClean="0"/>
              <a:t>đáng</a:t>
            </a:r>
            <a:r>
              <a:rPr lang="en-US" dirty="0" smtClean="0"/>
              <a:t> </a:t>
            </a:r>
            <a:r>
              <a:rPr lang="en-US" dirty="0" err="1" smtClean="0"/>
              <a:t>ghi</a:t>
            </a:r>
            <a:r>
              <a:rPr lang="en-US" dirty="0" smtClean="0"/>
              <a:t> </a:t>
            </a:r>
            <a:r>
              <a:rPr lang="en-US" dirty="0" err="1" smtClean="0"/>
              <a:t>nhận</a:t>
            </a:r>
            <a:endParaRPr lang="en-US" dirty="0" smtClean="0"/>
          </a:p>
          <a:p>
            <a:endParaRPr lang="en-US" dirty="0" smtClean="0"/>
          </a:p>
          <a:p>
            <a:r>
              <a:rPr lang="en-US" dirty="0" err="1" smtClean="0"/>
              <a:t>Tuy</a:t>
            </a:r>
            <a:r>
              <a:rPr lang="en-US" dirty="0" smtClean="0"/>
              <a:t> </a:t>
            </a:r>
            <a:r>
              <a:rPr lang="en-US" dirty="0" err="1" smtClean="0"/>
              <a:t>nhiên</a:t>
            </a:r>
            <a:r>
              <a:rPr lang="en-US" dirty="0" smtClean="0"/>
              <a:t> </a:t>
            </a:r>
            <a:r>
              <a:rPr lang="en-US" dirty="0" err="1" smtClean="0"/>
              <a:t>đáp</a:t>
            </a:r>
            <a:r>
              <a:rPr lang="en-US" dirty="0" smtClean="0"/>
              <a:t> </a:t>
            </a:r>
            <a:r>
              <a:rPr lang="en-US" dirty="0" err="1" smtClean="0"/>
              <a:t>ứng</a:t>
            </a:r>
            <a:r>
              <a:rPr lang="en-US" dirty="0" smtClean="0"/>
              <a:t> </a:t>
            </a:r>
            <a:r>
              <a:rPr lang="en-US" dirty="0" err="1" smtClean="0"/>
              <a:t>toàn</a:t>
            </a:r>
            <a:r>
              <a:rPr lang="en-US" dirty="0" smtClean="0"/>
              <a:t> </a:t>
            </a:r>
            <a:r>
              <a:rPr lang="en-US" dirty="0" err="1" smtClean="0"/>
              <a:t>cầu</a:t>
            </a:r>
            <a:r>
              <a:rPr lang="en-US" dirty="0" smtClean="0"/>
              <a:t> </a:t>
            </a:r>
            <a:r>
              <a:rPr lang="en-US" dirty="0" err="1" smtClean="0"/>
              <a:t>với</a:t>
            </a:r>
            <a:r>
              <a:rPr lang="en-US" dirty="0" smtClean="0"/>
              <a:t> </a:t>
            </a:r>
            <a:r>
              <a:rPr lang="en-US" dirty="0" err="1" smtClean="0"/>
              <a:t>vấn</a:t>
            </a:r>
            <a:r>
              <a:rPr lang="en-US" dirty="0" smtClean="0"/>
              <a:t> </a:t>
            </a:r>
            <a:r>
              <a:rPr lang="en-US" dirty="0" err="1" smtClean="0"/>
              <a:t>đề</a:t>
            </a:r>
            <a:r>
              <a:rPr lang="en-US" dirty="0" smtClean="0"/>
              <a:t> ma </a:t>
            </a:r>
            <a:r>
              <a:rPr lang="en-US" dirty="0" err="1" smtClean="0"/>
              <a:t>túy</a:t>
            </a:r>
            <a:r>
              <a:rPr lang="en-US" dirty="0" smtClean="0"/>
              <a:t> </a:t>
            </a:r>
            <a:r>
              <a:rPr lang="en-US" dirty="0" err="1" smtClean="0"/>
              <a:t>trong</a:t>
            </a:r>
            <a:r>
              <a:rPr lang="en-US" dirty="0" smtClean="0"/>
              <a:t> TG </a:t>
            </a:r>
            <a:r>
              <a:rPr lang="en-US" dirty="0" err="1" smtClean="0"/>
              <a:t>bao</a:t>
            </a:r>
            <a:r>
              <a:rPr lang="en-US" dirty="0" smtClean="0"/>
              <a:t> </a:t>
            </a:r>
            <a:r>
              <a:rPr lang="en-US" dirty="0" err="1" smtClean="0"/>
              <a:t>gồm</a:t>
            </a:r>
            <a:r>
              <a:rPr lang="en-US" dirty="0" smtClean="0"/>
              <a:t> </a:t>
            </a:r>
            <a:r>
              <a:rPr lang="en-US" dirty="0" err="1" smtClean="0"/>
              <a:t>cả</a:t>
            </a:r>
            <a:r>
              <a:rPr lang="en-US" dirty="0" smtClean="0"/>
              <a:t> OST </a:t>
            </a:r>
            <a:r>
              <a:rPr lang="en-US" dirty="0" err="1" smtClean="0"/>
              <a:t>còn</a:t>
            </a:r>
            <a:r>
              <a:rPr lang="en-US" dirty="0" smtClean="0"/>
              <a:t> </a:t>
            </a:r>
            <a:r>
              <a:rPr lang="en-US" dirty="0" err="1" smtClean="0"/>
              <a:t>rất</a:t>
            </a:r>
            <a:r>
              <a:rPr lang="en-US" dirty="0" smtClean="0"/>
              <a:t> </a:t>
            </a:r>
            <a:r>
              <a:rPr lang="en-US" dirty="0" err="1" smtClean="0"/>
              <a:t>hạn</a:t>
            </a:r>
            <a:r>
              <a:rPr lang="en-US" dirty="0" smtClean="0"/>
              <a:t> </a:t>
            </a:r>
            <a:r>
              <a:rPr lang="en-US" dirty="0" err="1" smtClean="0"/>
              <a:t>chế</a:t>
            </a:r>
            <a:r>
              <a:rPr lang="en-US" dirty="0" smtClean="0"/>
              <a:t> </a:t>
            </a:r>
            <a:r>
              <a:rPr lang="en-US" dirty="0" err="1" smtClean="0"/>
              <a:t>quy</a:t>
            </a:r>
            <a:r>
              <a:rPr lang="en-US" dirty="0" smtClean="0"/>
              <a:t> </a:t>
            </a:r>
            <a:r>
              <a:rPr lang="en-US" dirty="0" err="1" smtClean="0"/>
              <a:t>mô</a:t>
            </a:r>
            <a:r>
              <a:rPr lang="en-US" dirty="0" smtClean="0"/>
              <a:t>;</a:t>
            </a:r>
          </a:p>
          <a:p>
            <a:endParaRPr lang="en-US" dirty="0" smtClean="0"/>
          </a:p>
          <a:p>
            <a:r>
              <a:rPr lang="en-US" dirty="0" err="1" smtClean="0"/>
              <a:t>Tính</a:t>
            </a:r>
            <a:r>
              <a:rPr lang="en-US" dirty="0" smtClean="0"/>
              <a:t> </a:t>
            </a:r>
            <a:r>
              <a:rPr lang="en-US" dirty="0" err="1" smtClean="0"/>
              <a:t>đến</a:t>
            </a:r>
            <a:r>
              <a:rPr lang="en-US" dirty="0" smtClean="0"/>
              <a:t> </a:t>
            </a:r>
            <a:r>
              <a:rPr lang="en-US" dirty="0" err="1" smtClean="0"/>
              <a:t>cuối</a:t>
            </a:r>
            <a:r>
              <a:rPr lang="en-US" dirty="0" smtClean="0"/>
              <a:t> 2016, OST </a:t>
            </a:r>
            <a:r>
              <a:rPr lang="en-US" dirty="0" err="1" smtClean="0"/>
              <a:t>được</a:t>
            </a:r>
            <a:r>
              <a:rPr lang="en-US" dirty="0" smtClean="0"/>
              <a:t> </a:t>
            </a:r>
            <a:r>
              <a:rPr lang="en-US" dirty="0" err="1" smtClean="0"/>
              <a:t>cung</a:t>
            </a:r>
            <a:r>
              <a:rPr lang="en-US" dirty="0" smtClean="0"/>
              <a:t> </a:t>
            </a:r>
            <a:r>
              <a:rPr lang="en-US" dirty="0" err="1" smtClean="0"/>
              <a:t>cấp</a:t>
            </a:r>
            <a:r>
              <a:rPr lang="en-US" dirty="0" smtClean="0"/>
              <a:t> </a:t>
            </a:r>
            <a:r>
              <a:rPr lang="en-US" dirty="0" err="1" smtClean="0"/>
              <a:t>tại</a:t>
            </a:r>
            <a:r>
              <a:rPr lang="en-US" dirty="0" smtClean="0"/>
              <a:t> </a:t>
            </a:r>
            <a:r>
              <a:rPr lang="en-US" dirty="0" err="1" smtClean="0"/>
              <a:t>các</a:t>
            </a:r>
            <a:r>
              <a:rPr lang="en-US" dirty="0" smtClean="0"/>
              <a:t> TG </a:t>
            </a:r>
            <a:r>
              <a:rPr lang="en-US" dirty="0" err="1" smtClean="0"/>
              <a:t>tại</a:t>
            </a:r>
            <a:r>
              <a:rPr lang="en-US" dirty="0" smtClean="0"/>
              <a:t> 52 </a:t>
            </a:r>
            <a:r>
              <a:rPr lang="en-US" dirty="0" err="1" smtClean="0"/>
              <a:t>quốc</a:t>
            </a:r>
            <a:r>
              <a:rPr lang="en-US" dirty="0" smtClean="0"/>
              <a:t> </a:t>
            </a:r>
            <a:r>
              <a:rPr lang="en-US" dirty="0" err="1" smtClean="0"/>
              <a:t>gia</a:t>
            </a:r>
            <a:r>
              <a:rPr lang="en-US" dirty="0" smtClean="0"/>
              <a:t> </a:t>
            </a:r>
            <a:r>
              <a:rPr lang="en-US" dirty="0" err="1" smtClean="0"/>
              <a:t>trên</a:t>
            </a:r>
            <a:r>
              <a:rPr lang="en-US" dirty="0" smtClean="0"/>
              <a:t> </a:t>
            </a:r>
            <a:r>
              <a:rPr lang="en-US" dirty="0" err="1" smtClean="0"/>
              <a:t>thế</a:t>
            </a:r>
            <a:r>
              <a:rPr lang="en-US" dirty="0" smtClean="0"/>
              <a:t> </a:t>
            </a:r>
            <a:r>
              <a:rPr lang="en-US" dirty="0" err="1" smtClean="0"/>
              <a:t>giới</a:t>
            </a:r>
            <a:r>
              <a:rPr lang="en-US" dirty="0" smtClean="0"/>
              <a:t>, </a:t>
            </a:r>
            <a:r>
              <a:rPr lang="en-US" dirty="0" err="1" smtClean="0"/>
              <a:t>tăng</a:t>
            </a:r>
            <a:r>
              <a:rPr lang="en-US" dirty="0" smtClean="0"/>
              <a:t> ~ 21 % so </a:t>
            </a:r>
            <a:r>
              <a:rPr lang="en-US" dirty="0" err="1" smtClean="0"/>
              <a:t>với</a:t>
            </a:r>
            <a:r>
              <a:rPr lang="en-US" dirty="0" smtClean="0"/>
              <a:t> </a:t>
            </a:r>
            <a:r>
              <a:rPr lang="en-US" dirty="0" err="1" smtClean="0"/>
              <a:t>cuối</a:t>
            </a:r>
            <a:r>
              <a:rPr lang="en-US" dirty="0" smtClean="0"/>
              <a:t> </a:t>
            </a:r>
            <a:r>
              <a:rPr lang="en-US" dirty="0" err="1" smtClean="0"/>
              <a:t>năm</a:t>
            </a:r>
            <a:r>
              <a:rPr lang="en-US" dirty="0" smtClean="0"/>
              <a:t> 2012;</a:t>
            </a:r>
          </a:p>
          <a:p>
            <a:endParaRPr lang="en-US" dirty="0" smtClean="0"/>
          </a:p>
          <a:p>
            <a:endParaRPr lang="en-US" dirty="0" smtClean="0"/>
          </a:p>
          <a:p>
            <a:endParaRPr lang="en-US" dirty="0" smtClean="0"/>
          </a:p>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9</a:t>
            </a:fld>
            <a:endParaRPr lang="en-GB" dirty="0">
              <a:solidFill>
                <a:prstClr val="black">
                  <a:tint val="75000"/>
                </a:prstClr>
              </a:solidFill>
            </a:endParaRPr>
          </a:p>
        </p:txBody>
      </p:sp>
    </p:spTree>
    <p:extLst>
      <p:ext uri="{BB962C8B-B14F-4D97-AF65-F5344CB8AC3E}">
        <p14:creationId xmlns:p14="http://schemas.microsoft.com/office/powerpoint/2010/main" val="9783265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501</TotalTime>
  <Words>1027</Words>
  <Application>Microsoft Office PowerPoint</Application>
  <PresentationFormat>On-screen Show (4:3)</PresentationFormat>
  <Paragraphs>168</Paragraphs>
  <Slides>23</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Calibri-Bold</vt:lpstr>
      <vt:lpstr>Helvetica Neue</vt:lpstr>
      <vt:lpstr>Times New Roman</vt:lpstr>
      <vt:lpstr>Office Theme</vt:lpstr>
      <vt:lpstr>Điều trị nghiện chất dạng thuôc phiện (OST) trong trại giam Tiếp cận Y tế công cộng &amp; Quyền con người</vt:lpstr>
      <vt:lpstr>Các nội dung chính</vt:lpstr>
      <vt:lpstr>Thực tại và các số liệu</vt:lpstr>
      <vt:lpstr>HIV, VG B, C và Lao trong TG</vt:lpstr>
      <vt:lpstr>Tình hình các TG</vt:lpstr>
      <vt:lpstr>Cam kết Toàn cầu về đảm bảo quyền cho người sống trong các TG</vt:lpstr>
      <vt:lpstr>1.   Thông tin, giáo dục, truyền thông 2.  Chương trình bao cao su 3.  Dự phòng bạo lực tình dục 4.  Điều trị lệ thuộc ma túy bao gồm ĐT nghiện CDTP 5.  Bơm kim tiêm 6.  Dự phòng lây nhiễm qua dịch vụ y tế 7.  Dự phòng lây nhiễm qua xăm trổ và xuyên trích qua da 8.  Dự phòng sau phơi nhiễm. 9.  Tư vấn và xét nghiệm HIV 10. Điều trị, chăm sóc và hỗ trợ HIV 11. Dự phòng, chẩn đoán và điều trị lao 12. Phòng lây truyền HIV từ mẹ sang con 13. Dự phòng bệnh lây truyền qua đường TD 14. Chủng ngừa, chẩn đoán và điều trị viêm gan virut 15. Phòng chống rủi ro nghề nghiệp cho cán bộ trại giam</vt:lpstr>
      <vt:lpstr>PowerPoint Presentation</vt:lpstr>
      <vt:lpstr>Điều trị nghiện CDTP trong TG</vt:lpstr>
      <vt:lpstr>Điều trị nghiện CDTP trong TG</vt:lpstr>
      <vt:lpstr>ĐT thay thế CDTP trong TG trên toàn cầu</vt:lpstr>
      <vt:lpstr>Các phương thức điều trị</vt:lpstr>
      <vt:lpstr>Lợi ích được ghi nhận</vt:lpstr>
      <vt:lpstr>Khó khăn/Rào cản</vt:lpstr>
      <vt:lpstr>Hạn chế/Rủi ro</vt:lpstr>
      <vt:lpstr>Cộng Hòa Hồi giáo Iran</vt:lpstr>
      <vt:lpstr>Cộng hòa Hồi giáo Iran</vt:lpstr>
      <vt:lpstr>Tây Ban Nha</vt:lpstr>
      <vt:lpstr>Tây Ban Nha</vt:lpstr>
      <vt:lpstr>Malaysia</vt:lpstr>
      <vt:lpstr>Bài học kinh nghiệm</vt:lpstr>
      <vt:lpstr>Tài liệu tham khảo</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Điều trị nghiện chất dạng thuôc phiện (OST) trong các cơ sở giam giữ Tiếp cận Y tế công cộng &amp; Quyền con người</dc:title>
  <dc:creator>AutoBVT</dc:creator>
  <cp:lastModifiedBy>nschitrung@yahoo.com</cp:lastModifiedBy>
  <cp:revision>61</cp:revision>
  <dcterms:created xsi:type="dcterms:W3CDTF">2017-07-24T05:41:08Z</dcterms:created>
  <dcterms:modified xsi:type="dcterms:W3CDTF">2017-08-01T03:21:04Z</dcterms:modified>
</cp:coreProperties>
</file>